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7" r:id="rId2"/>
    <p:sldId id="258" r:id="rId3"/>
    <p:sldId id="259" r:id="rId4"/>
    <p:sldId id="260" r:id="rId5"/>
    <p:sldId id="261" r:id="rId6"/>
    <p:sldId id="262" r:id="rId7"/>
    <p:sldId id="263" r:id="rId8"/>
    <p:sldId id="264" r:id="rId9"/>
    <p:sldId id="265" r:id="rId10"/>
    <p:sldId id="267" r:id="rId11"/>
    <p:sldId id="268" r:id="rId12"/>
    <p:sldId id="269" r:id="rId13"/>
    <p:sldId id="270" r:id="rId14"/>
    <p:sldId id="271" r:id="rId15"/>
    <p:sldId id="311" r:id="rId16"/>
    <p:sldId id="272" r:id="rId17"/>
    <p:sldId id="273" r:id="rId18"/>
    <p:sldId id="274" r:id="rId19"/>
    <p:sldId id="312" r:id="rId20"/>
    <p:sldId id="276" r:id="rId21"/>
    <p:sldId id="278" r:id="rId22"/>
    <p:sldId id="279" r:id="rId23"/>
    <p:sldId id="280" r:id="rId24"/>
    <p:sldId id="313" r:id="rId25"/>
    <p:sldId id="315" r:id="rId26"/>
    <p:sldId id="282" r:id="rId27"/>
    <p:sldId id="316" r:id="rId28"/>
    <p:sldId id="283" r:id="rId29"/>
    <p:sldId id="284" r:id="rId30"/>
    <p:sldId id="285" r:id="rId31"/>
    <p:sldId id="286" r:id="rId32"/>
    <p:sldId id="287" r:id="rId33"/>
    <p:sldId id="317" r:id="rId34"/>
    <p:sldId id="289" r:id="rId35"/>
    <p:sldId id="318" r:id="rId36"/>
    <p:sldId id="290" r:id="rId37"/>
    <p:sldId id="291" r:id="rId38"/>
    <p:sldId id="292" r:id="rId39"/>
    <p:sldId id="319" r:id="rId40"/>
    <p:sldId id="294" r:id="rId41"/>
    <p:sldId id="295" r:id="rId42"/>
    <p:sldId id="320" r:id="rId43"/>
    <p:sldId id="297" r:id="rId44"/>
    <p:sldId id="298" r:id="rId45"/>
    <p:sldId id="321" r:id="rId46"/>
    <p:sldId id="299" r:id="rId47"/>
    <p:sldId id="300" r:id="rId48"/>
    <p:sldId id="322" r:id="rId49"/>
    <p:sldId id="302" r:id="rId50"/>
    <p:sldId id="303" r:id="rId51"/>
    <p:sldId id="304" r:id="rId52"/>
    <p:sldId id="305" r:id="rId53"/>
    <p:sldId id="306" r:id="rId54"/>
    <p:sldId id="307" r:id="rId55"/>
    <p:sldId id="308" r:id="rId56"/>
    <p:sldId id="30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3" d="100"/>
          <a:sy n="113" d="100"/>
        </p:scale>
        <p:origin x="16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08AF9-9410-45AE-9890-136F6134FE0A}" type="datetimeFigureOut">
              <a:rPr lang="en-US" smtClean="0"/>
              <a:t>12/8/2021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5C448-CE2E-498D-B752-ACBF4FE4E302}" type="slidenum">
              <a:rPr lang="en-US" smtClean="0"/>
              <a:t>‹#›</a:t>
            </a:fld>
            <a:endParaRPr lang="en-US"/>
          </a:p>
        </p:txBody>
      </p:sp>
    </p:spTree>
    <p:extLst>
      <p:ext uri="{BB962C8B-B14F-4D97-AF65-F5344CB8AC3E}">
        <p14:creationId xmlns:p14="http://schemas.microsoft.com/office/powerpoint/2010/main" val="1513879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EDBCF7B0-CB57-4DD1-91E7-2E112907ACD4}" type="slidenum">
              <a:rPr kumimoji="0" lang="en-US" sz="12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09278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EDBCF7B0-CB57-4DD1-91E7-2E112907ACD4}" type="slidenum">
              <a:rPr kumimoji="0" lang="en-US" sz="12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57108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EDBCF7B0-CB57-4DD1-91E7-2E112907ACD4}" type="slidenum">
              <a:rPr kumimoji="0" lang="en-US" sz="12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69497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EDBCF7B0-CB57-4DD1-91E7-2E112907ACD4}" type="slidenum">
              <a:rPr kumimoji="0" lang="en-US" sz="12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45472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EDBCF7B0-CB57-4DD1-91E7-2E112907ACD4}" type="slidenum">
              <a:rPr kumimoji="0" lang="en-US" sz="12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6679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EDBCF7B0-CB57-4DD1-91E7-2E112907ACD4}" type="slidenum">
              <a:rPr kumimoji="0" lang="en-US" sz="12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lang="en-US" sz="12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253711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821538" y="-104069"/>
            <a:ext cx="15355125" cy="6962069"/>
            <a:chOff x="-981075" y="-78100"/>
            <a:chExt cx="11516344" cy="5221552"/>
          </a:xfrm>
        </p:grpSpPr>
        <p:sp>
          <p:nvSpPr>
            <p:cNvPr id="11" name="Google Shape;11;p2"/>
            <p:cNvSpPr/>
            <p:nvPr/>
          </p:nvSpPr>
          <p:spPr>
            <a:xfrm rot="10800000">
              <a:off x="4304464"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rot="10800000">
              <a:off x="6419277"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rot="10800000">
              <a:off x="2189989"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1133400"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3247913"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7476888"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7620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2190677"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641963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534106"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98107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3247878"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536235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7848601" y="18269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1448201" y="-781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581024" y="334095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1152450" y="131360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7496375" y="316145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2"/>
            <p:cNvSpPr/>
            <p:nvPr/>
          </p:nvSpPr>
          <p:spPr>
            <a:xfrm rot="10800000">
              <a:off x="7744475" y="-9"/>
              <a:ext cx="1027674" cy="752485"/>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 name="Google Shape;30;p2"/>
          <p:cNvSpPr txBox="1">
            <a:spLocks noGrp="1"/>
          </p:cNvSpPr>
          <p:nvPr>
            <p:ph type="ctrTitle"/>
          </p:nvPr>
        </p:nvSpPr>
        <p:spPr>
          <a:xfrm>
            <a:off x="937200" y="4333433"/>
            <a:ext cx="6606800" cy="1546400"/>
          </a:xfrm>
          <a:prstGeom prst="rect">
            <a:avLst/>
          </a:prstGeom>
        </p:spPr>
        <p:txBody>
          <a:bodyPr spcFirstLastPara="1" wrap="square" lIns="0" tIns="0" rIns="0" bIns="0" anchor="b" anchorCtr="0">
            <a:noAutofit/>
          </a:bodyPr>
          <a:lstStyle>
            <a:lvl1pPr lvl="0" rtl="0">
              <a:spcBef>
                <a:spcPts val="0"/>
              </a:spcBef>
              <a:spcAft>
                <a:spcPts val="0"/>
              </a:spcAft>
              <a:buClr>
                <a:schemeClr val="lt1"/>
              </a:buClr>
              <a:buSzPts val="4800"/>
              <a:buNone/>
              <a:defRPr sz="6000">
                <a:solidFill>
                  <a:schemeClr val="lt1"/>
                </a:solidFill>
              </a:defRPr>
            </a:lvl1pPr>
            <a:lvl2pPr lvl="1" rtl="0">
              <a:spcBef>
                <a:spcPts val="0"/>
              </a:spcBef>
              <a:spcAft>
                <a:spcPts val="0"/>
              </a:spcAft>
              <a:buClr>
                <a:schemeClr val="lt1"/>
              </a:buClr>
              <a:buSzPts val="4800"/>
              <a:buNone/>
              <a:defRPr sz="6400">
                <a:solidFill>
                  <a:schemeClr val="lt1"/>
                </a:solidFill>
              </a:defRPr>
            </a:lvl2pPr>
            <a:lvl3pPr lvl="2" rtl="0">
              <a:spcBef>
                <a:spcPts val="0"/>
              </a:spcBef>
              <a:spcAft>
                <a:spcPts val="0"/>
              </a:spcAft>
              <a:buClr>
                <a:schemeClr val="lt1"/>
              </a:buClr>
              <a:buSzPts val="4800"/>
              <a:buNone/>
              <a:defRPr sz="6400">
                <a:solidFill>
                  <a:schemeClr val="lt1"/>
                </a:solidFill>
              </a:defRPr>
            </a:lvl3pPr>
            <a:lvl4pPr lvl="3" rtl="0">
              <a:spcBef>
                <a:spcPts val="0"/>
              </a:spcBef>
              <a:spcAft>
                <a:spcPts val="0"/>
              </a:spcAft>
              <a:buClr>
                <a:schemeClr val="lt1"/>
              </a:buClr>
              <a:buSzPts val="4800"/>
              <a:buNone/>
              <a:defRPr sz="6400">
                <a:solidFill>
                  <a:schemeClr val="lt1"/>
                </a:solidFill>
              </a:defRPr>
            </a:lvl4pPr>
            <a:lvl5pPr lvl="4" rtl="0">
              <a:spcBef>
                <a:spcPts val="0"/>
              </a:spcBef>
              <a:spcAft>
                <a:spcPts val="0"/>
              </a:spcAft>
              <a:buClr>
                <a:schemeClr val="lt1"/>
              </a:buClr>
              <a:buSzPts val="4800"/>
              <a:buNone/>
              <a:defRPr sz="6400">
                <a:solidFill>
                  <a:schemeClr val="lt1"/>
                </a:solidFill>
              </a:defRPr>
            </a:lvl5pPr>
            <a:lvl6pPr lvl="5" rtl="0">
              <a:spcBef>
                <a:spcPts val="0"/>
              </a:spcBef>
              <a:spcAft>
                <a:spcPts val="0"/>
              </a:spcAft>
              <a:buClr>
                <a:schemeClr val="lt1"/>
              </a:buClr>
              <a:buSzPts val="4800"/>
              <a:buNone/>
              <a:defRPr sz="6400">
                <a:solidFill>
                  <a:schemeClr val="lt1"/>
                </a:solidFill>
              </a:defRPr>
            </a:lvl6pPr>
            <a:lvl7pPr lvl="6" rtl="0">
              <a:spcBef>
                <a:spcPts val="0"/>
              </a:spcBef>
              <a:spcAft>
                <a:spcPts val="0"/>
              </a:spcAft>
              <a:buClr>
                <a:schemeClr val="lt1"/>
              </a:buClr>
              <a:buSzPts val="4800"/>
              <a:buNone/>
              <a:defRPr sz="6400">
                <a:solidFill>
                  <a:schemeClr val="lt1"/>
                </a:solidFill>
              </a:defRPr>
            </a:lvl7pPr>
            <a:lvl8pPr lvl="7" rtl="0">
              <a:spcBef>
                <a:spcPts val="0"/>
              </a:spcBef>
              <a:spcAft>
                <a:spcPts val="0"/>
              </a:spcAft>
              <a:buClr>
                <a:schemeClr val="lt1"/>
              </a:buClr>
              <a:buSzPts val="4800"/>
              <a:buNone/>
              <a:defRPr sz="6400">
                <a:solidFill>
                  <a:schemeClr val="lt1"/>
                </a:solidFill>
              </a:defRPr>
            </a:lvl8pPr>
            <a:lvl9pPr lvl="8" rtl="0">
              <a:spcBef>
                <a:spcPts val="0"/>
              </a:spcBef>
              <a:spcAft>
                <a:spcPts val="0"/>
              </a:spcAft>
              <a:buClr>
                <a:schemeClr val="lt1"/>
              </a:buClr>
              <a:buSzPts val="4800"/>
              <a:buNone/>
              <a:defRPr sz="6400">
                <a:solidFill>
                  <a:schemeClr val="lt1"/>
                </a:solidFill>
              </a:defRPr>
            </a:lvl9pPr>
          </a:lstStyle>
          <a:p>
            <a:r>
              <a:rPr lang="en-US"/>
              <a:t>Click to edit Master title style</a:t>
            </a:r>
            <a:endParaRPr/>
          </a:p>
        </p:txBody>
      </p:sp>
    </p:spTree>
    <p:extLst>
      <p:ext uri="{BB962C8B-B14F-4D97-AF65-F5344CB8AC3E}">
        <p14:creationId xmlns:p14="http://schemas.microsoft.com/office/powerpoint/2010/main" val="3420013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57"/>
        <p:cNvGrpSpPr/>
        <p:nvPr/>
      </p:nvGrpSpPr>
      <p:grpSpPr>
        <a:xfrm>
          <a:off x="0" y="0"/>
          <a:ext cx="0" cy="0"/>
          <a:chOff x="0" y="0"/>
          <a:chExt cx="0" cy="0"/>
        </a:xfrm>
      </p:grpSpPr>
      <p:sp>
        <p:nvSpPr>
          <p:cNvPr id="171" name="Google Shape;171;p1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DD1EF91-7FA4-4D17-BE83-9251EB35AEB2}" type="slidenum">
              <a:rPr kumimoji="0" lang="en-GB" sz="1733" b="0" i="0" u="none" strike="noStrike" kern="0" cap="none" spc="0" normalizeH="0" baseline="0" noProof="0" smtClean="0">
                <a:ln>
                  <a:noFill/>
                </a:ln>
                <a:solidFill>
                  <a:srgbClr val="549E39"/>
                </a:solidFill>
                <a:effectLst/>
                <a:uLnTx/>
                <a:uFillTx/>
                <a:latin typeface="Catamaran"/>
                <a:sym typeface="Catamar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GB" sz="1733" b="0" i="0" u="none" strike="noStrike" kern="0" cap="none" spc="0" normalizeH="0" baseline="0" noProof="0">
              <a:ln>
                <a:noFill/>
              </a:ln>
              <a:solidFill>
                <a:srgbClr val="549E39"/>
              </a:solidFill>
              <a:effectLst/>
              <a:uLnTx/>
              <a:uFillTx/>
              <a:latin typeface="Catamaran"/>
              <a:sym typeface="Catamaran"/>
            </a:endParaRPr>
          </a:p>
        </p:txBody>
      </p:sp>
    </p:spTree>
    <p:extLst>
      <p:ext uri="{BB962C8B-B14F-4D97-AF65-F5344CB8AC3E}">
        <p14:creationId xmlns:p14="http://schemas.microsoft.com/office/powerpoint/2010/main" val="2529903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lt1"/>
        </a:solidFill>
        <a:effectLst/>
      </p:bgPr>
    </p:bg>
    <p:spTree>
      <p:nvGrpSpPr>
        <p:cNvPr id="1" name="Shape 157"/>
        <p:cNvGrpSpPr/>
        <p:nvPr/>
      </p:nvGrpSpPr>
      <p:grpSpPr>
        <a:xfrm>
          <a:off x="0" y="0"/>
          <a:ext cx="0" cy="0"/>
          <a:chOff x="0" y="0"/>
          <a:chExt cx="0" cy="0"/>
        </a:xfrm>
      </p:grpSpPr>
      <p:grpSp>
        <p:nvGrpSpPr>
          <p:cNvPr id="158" name="Google Shape;158;p10"/>
          <p:cNvGrpSpPr/>
          <p:nvPr/>
        </p:nvGrpSpPr>
        <p:grpSpPr>
          <a:xfrm>
            <a:off x="-1501047" y="60"/>
            <a:ext cx="15355125" cy="6857940"/>
            <a:chOff x="-981075" y="-3"/>
            <a:chExt cx="11516344" cy="5143455"/>
          </a:xfrm>
        </p:grpSpPr>
        <p:sp>
          <p:nvSpPr>
            <p:cNvPr id="159" name="Google Shape;159;p10"/>
            <p:cNvSpPr/>
            <p:nvPr/>
          </p:nvSpPr>
          <p:spPr>
            <a:xfrm>
              <a:off x="7476888"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0"/>
            <p:cNvSpPr/>
            <p:nvPr/>
          </p:nvSpPr>
          <p:spPr>
            <a:xfrm rot="10800000">
              <a:off x="4304464"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0"/>
            <p:cNvSpPr/>
            <p:nvPr/>
          </p:nvSpPr>
          <p:spPr>
            <a:xfrm rot="10800000">
              <a:off x="6419277"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10"/>
            <p:cNvSpPr/>
            <p:nvPr/>
          </p:nvSpPr>
          <p:spPr>
            <a:xfrm rot="10800000">
              <a:off x="2189989"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10"/>
            <p:cNvSpPr/>
            <p:nvPr/>
          </p:nvSpPr>
          <p:spPr>
            <a:xfrm>
              <a:off x="3247913"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0"/>
            <p:cNvSpPr/>
            <p:nvPr/>
          </p:nvSpPr>
          <p:spPr>
            <a:xfrm>
              <a:off x="7620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165;p10"/>
            <p:cNvSpPr/>
            <p:nvPr/>
          </p:nvSpPr>
          <p:spPr>
            <a:xfrm>
              <a:off x="2190677"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0"/>
            <p:cNvSpPr/>
            <p:nvPr/>
          </p:nvSpPr>
          <p:spPr>
            <a:xfrm>
              <a:off x="641963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10"/>
            <p:cNvSpPr/>
            <p:nvPr/>
          </p:nvSpPr>
          <p:spPr>
            <a:xfrm>
              <a:off x="8534106"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0"/>
            <p:cNvSpPr/>
            <p:nvPr/>
          </p:nvSpPr>
          <p:spPr>
            <a:xfrm>
              <a:off x="-98107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10"/>
            <p:cNvSpPr/>
            <p:nvPr/>
          </p:nvSpPr>
          <p:spPr>
            <a:xfrm>
              <a:off x="3247878"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10"/>
            <p:cNvSpPr/>
            <p:nvPr/>
          </p:nvSpPr>
          <p:spPr>
            <a:xfrm>
              <a:off x="536235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1" name="Google Shape;171;p10"/>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DD1EF91-7FA4-4D17-BE83-9251EB35AEB2}" type="slidenum">
              <a:rPr kumimoji="0" lang="en-GB" sz="1733" b="0" i="0" u="none" strike="noStrike" kern="0" cap="none" spc="0" normalizeH="0" baseline="0" noProof="0" smtClean="0">
                <a:ln>
                  <a:noFill/>
                </a:ln>
                <a:solidFill>
                  <a:srgbClr val="549E39"/>
                </a:solidFill>
                <a:effectLst/>
                <a:uLnTx/>
                <a:uFillTx/>
                <a:latin typeface="Catamaran"/>
                <a:sym typeface="Catamar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GB" sz="1733" b="0" i="0" u="none" strike="noStrike" kern="0" cap="none" spc="0" normalizeH="0" baseline="0" noProof="0">
              <a:ln>
                <a:noFill/>
              </a:ln>
              <a:solidFill>
                <a:srgbClr val="549E39"/>
              </a:solidFill>
              <a:effectLst/>
              <a:uLnTx/>
              <a:uFillTx/>
              <a:latin typeface="Catamaran"/>
              <a:sym typeface="Catamaran"/>
            </a:endParaRPr>
          </a:p>
        </p:txBody>
      </p:sp>
    </p:spTree>
    <p:extLst>
      <p:ext uri="{BB962C8B-B14F-4D97-AF65-F5344CB8AC3E}">
        <p14:creationId xmlns:p14="http://schemas.microsoft.com/office/powerpoint/2010/main" val="2683276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 Color background">
  <p:cSld name="Blank - Color background">
    <p:bg>
      <p:bgPr>
        <a:solidFill>
          <a:schemeClr val="accent1"/>
        </a:solidFill>
        <a:effectLst/>
      </p:bgPr>
    </p:bg>
    <p:spTree>
      <p:nvGrpSpPr>
        <p:cNvPr id="1" name="Shape 172"/>
        <p:cNvGrpSpPr/>
        <p:nvPr/>
      </p:nvGrpSpPr>
      <p:grpSpPr>
        <a:xfrm>
          <a:off x="0" y="0"/>
          <a:ext cx="0" cy="0"/>
          <a:chOff x="0" y="0"/>
          <a:chExt cx="0" cy="0"/>
        </a:xfrm>
      </p:grpSpPr>
      <p:sp>
        <p:nvSpPr>
          <p:cNvPr id="173" name="Google Shape;173;p11"/>
          <p:cNvSpPr txBox="1">
            <a:spLocks noGrp="1"/>
          </p:cNvSpPr>
          <p:nvPr>
            <p:ph type="sldNum" idx="12"/>
          </p:nvPr>
        </p:nvSpPr>
        <p:spPr>
          <a:xfrm>
            <a:off x="11307445" y="6333135"/>
            <a:ext cx="731600" cy="524800"/>
          </a:xfrm>
          <a:prstGeom prst="rect">
            <a:avLst/>
          </a:prstGeom>
          <a:noFill/>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DD1EF91-7FA4-4D17-BE83-9251EB35AEB2}" type="slidenum">
              <a:rPr kumimoji="0" lang="en-GB" sz="1733" b="0" i="0" u="none" strike="noStrike" kern="0" cap="none" spc="0" normalizeH="0" baseline="0" noProof="0" smtClean="0">
                <a:ln>
                  <a:noFill/>
                </a:ln>
                <a:solidFill>
                  <a:prstClr val="white"/>
                </a:solidFill>
                <a:effectLst/>
                <a:uLnTx/>
                <a:uFillTx/>
                <a:latin typeface="Catamaran"/>
                <a:sym typeface="Catamar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GB" sz="1733" b="0" i="0" u="none" strike="noStrike" kern="0" cap="none" spc="0" normalizeH="0" baseline="0" noProof="0">
              <a:ln>
                <a:noFill/>
              </a:ln>
              <a:solidFill>
                <a:prstClr val="white"/>
              </a:solidFill>
              <a:effectLst/>
              <a:uLnTx/>
              <a:uFillTx/>
              <a:latin typeface="Catamaran"/>
              <a:sym typeface="Catamaran"/>
            </a:endParaRPr>
          </a:p>
        </p:txBody>
      </p:sp>
      <p:grpSp>
        <p:nvGrpSpPr>
          <p:cNvPr id="174" name="Google Shape;174;p11"/>
          <p:cNvGrpSpPr/>
          <p:nvPr/>
        </p:nvGrpSpPr>
        <p:grpSpPr>
          <a:xfrm>
            <a:off x="-1308100" y="-104133"/>
            <a:ext cx="15355125" cy="6962069"/>
            <a:chOff x="-981075" y="-78100"/>
            <a:chExt cx="11516344" cy="5221552"/>
          </a:xfrm>
        </p:grpSpPr>
        <p:sp>
          <p:nvSpPr>
            <p:cNvPr id="175" name="Google Shape;175;p11"/>
            <p:cNvSpPr/>
            <p:nvPr/>
          </p:nvSpPr>
          <p:spPr>
            <a:xfrm rot="10800000">
              <a:off x="4304464"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11"/>
            <p:cNvSpPr/>
            <p:nvPr/>
          </p:nvSpPr>
          <p:spPr>
            <a:xfrm rot="10800000">
              <a:off x="6419277"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11"/>
            <p:cNvSpPr/>
            <p:nvPr/>
          </p:nvSpPr>
          <p:spPr>
            <a:xfrm rot="10800000">
              <a:off x="2189989"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178;p11"/>
            <p:cNvSpPr/>
            <p:nvPr/>
          </p:nvSpPr>
          <p:spPr>
            <a:xfrm>
              <a:off x="1133400"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179;p11"/>
            <p:cNvSpPr/>
            <p:nvPr/>
          </p:nvSpPr>
          <p:spPr>
            <a:xfrm>
              <a:off x="3247913"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180;p11"/>
            <p:cNvSpPr/>
            <p:nvPr/>
          </p:nvSpPr>
          <p:spPr>
            <a:xfrm>
              <a:off x="7476888"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p:nvPr/>
          </p:nvSpPr>
          <p:spPr>
            <a:xfrm>
              <a:off x="7620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182;p11"/>
            <p:cNvSpPr/>
            <p:nvPr/>
          </p:nvSpPr>
          <p:spPr>
            <a:xfrm>
              <a:off x="2190677"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183;p11"/>
            <p:cNvSpPr/>
            <p:nvPr/>
          </p:nvSpPr>
          <p:spPr>
            <a:xfrm>
              <a:off x="641963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184;p11"/>
            <p:cNvSpPr/>
            <p:nvPr/>
          </p:nvSpPr>
          <p:spPr>
            <a:xfrm>
              <a:off x="8534106"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185;p11"/>
            <p:cNvSpPr/>
            <p:nvPr/>
          </p:nvSpPr>
          <p:spPr>
            <a:xfrm>
              <a:off x="-98107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3247878"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187;p11"/>
            <p:cNvSpPr/>
            <p:nvPr/>
          </p:nvSpPr>
          <p:spPr>
            <a:xfrm>
              <a:off x="5362355" y="3720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188;p11"/>
            <p:cNvSpPr/>
            <p:nvPr/>
          </p:nvSpPr>
          <p:spPr>
            <a:xfrm>
              <a:off x="7848601" y="18269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1448201" y="-781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190;p11"/>
            <p:cNvSpPr/>
            <p:nvPr/>
          </p:nvSpPr>
          <p:spPr>
            <a:xfrm>
              <a:off x="-581024" y="334095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a:off x="1152450" y="131360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a:off x="7496375" y="316145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11"/>
            <p:cNvSpPr/>
            <p:nvPr/>
          </p:nvSpPr>
          <p:spPr>
            <a:xfrm rot="10800000">
              <a:off x="7744475" y="-9"/>
              <a:ext cx="1027674" cy="752485"/>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rgbClr val="4F0089">
                <a:alpha val="1508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884311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1"/>
        <p:cNvGrpSpPr/>
        <p:nvPr/>
      </p:nvGrpSpPr>
      <p:grpSpPr>
        <a:xfrm>
          <a:off x="0" y="0"/>
          <a:ext cx="0" cy="0"/>
          <a:chOff x="0" y="0"/>
          <a:chExt cx="0" cy="0"/>
        </a:xfrm>
      </p:grpSpPr>
      <p:sp>
        <p:nvSpPr>
          <p:cNvPr id="24" name="Google Shape;159;p10"/>
          <p:cNvSpPr/>
          <p:nvPr userDrawn="1"/>
        </p:nvSpPr>
        <p:spPr>
          <a:xfrm>
            <a:off x="9776237" y="5385701"/>
            <a:ext cx="2668248" cy="1472299"/>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60;p10"/>
          <p:cNvSpPr/>
          <p:nvPr userDrawn="1"/>
        </p:nvSpPr>
        <p:spPr>
          <a:xfrm rot="10800000">
            <a:off x="5546338" y="60"/>
            <a:ext cx="2670048" cy="979837"/>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61;p10"/>
          <p:cNvSpPr/>
          <p:nvPr userDrawn="1"/>
        </p:nvSpPr>
        <p:spPr>
          <a:xfrm rot="10800000">
            <a:off x="8366089" y="60"/>
            <a:ext cx="2670048" cy="979837"/>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62;p10"/>
          <p:cNvSpPr/>
          <p:nvPr userDrawn="1"/>
        </p:nvSpPr>
        <p:spPr>
          <a:xfrm rot="10800000">
            <a:off x="2727038" y="60"/>
            <a:ext cx="2670048" cy="979837"/>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63;p10"/>
          <p:cNvSpPr/>
          <p:nvPr userDrawn="1"/>
        </p:nvSpPr>
        <p:spPr>
          <a:xfrm>
            <a:off x="4137604" y="5385701"/>
            <a:ext cx="2668248" cy="1472299"/>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64;p10"/>
          <p:cNvSpPr/>
          <p:nvPr userDrawn="1"/>
        </p:nvSpPr>
        <p:spPr>
          <a:xfrm>
            <a:off x="-91347" y="2934581"/>
            <a:ext cx="2668217" cy="294530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65;p10"/>
          <p:cNvSpPr/>
          <p:nvPr userDrawn="1"/>
        </p:nvSpPr>
        <p:spPr>
          <a:xfrm>
            <a:off x="2727956" y="2934581"/>
            <a:ext cx="2668217" cy="294530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166;p10"/>
          <p:cNvSpPr/>
          <p:nvPr userDrawn="1"/>
        </p:nvSpPr>
        <p:spPr>
          <a:xfrm>
            <a:off x="8366559" y="2934581"/>
            <a:ext cx="2668217" cy="294530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167;p10"/>
          <p:cNvSpPr/>
          <p:nvPr userDrawn="1"/>
        </p:nvSpPr>
        <p:spPr>
          <a:xfrm>
            <a:off x="11185861" y="2934581"/>
            <a:ext cx="2668217" cy="294530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168;p10"/>
          <p:cNvSpPr/>
          <p:nvPr userDrawn="1"/>
        </p:nvSpPr>
        <p:spPr>
          <a:xfrm>
            <a:off x="-1501047" y="496181"/>
            <a:ext cx="2668217" cy="294530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169;p10"/>
          <p:cNvSpPr/>
          <p:nvPr userDrawn="1"/>
        </p:nvSpPr>
        <p:spPr>
          <a:xfrm>
            <a:off x="4137557" y="496181"/>
            <a:ext cx="2668217" cy="294530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170;p10"/>
          <p:cNvSpPr/>
          <p:nvPr userDrawn="1"/>
        </p:nvSpPr>
        <p:spPr>
          <a:xfrm>
            <a:off x="6956859" y="496181"/>
            <a:ext cx="2668217" cy="294530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32" name="Google Shape;32;p3"/>
          <p:cNvGrpSpPr/>
          <p:nvPr/>
        </p:nvGrpSpPr>
        <p:grpSpPr>
          <a:xfrm>
            <a:off x="-605088" y="212454"/>
            <a:ext cx="14821724" cy="6962069"/>
            <a:chOff x="-581024" y="-78100"/>
            <a:chExt cx="11116293" cy="5221552"/>
          </a:xfrm>
        </p:grpSpPr>
        <p:sp>
          <p:nvSpPr>
            <p:cNvPr id="33" name="Google Shape;33;p3"/>
            <p:cNvSpPr/>
            <p:nvPr/>
          </p:nvSpPr>
          <p:spPr>
            <a:xfrm rot="10800000">
              <a:off x="4304464"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rot="10800000">
              <a:off x="2189989" y="-3"/>
              <a:ext cx="2002536" cy="734878"/>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3"/>
            <p:cNvSpPr/>
            <p:nvPr/>
          </p:nvSpPr>
          <p:spPr>
            <a:xfrm>
              <a:off x="1133400" y="4039228"/>
              <a:ext cx="2001186" cy="1104224"/>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76200"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8534106" y="2200888"/>
              <a:ext cx="2001163" cy="220898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rgbClr val="FFFFFF">
                <a:alpha val="10060"/>
              </a:srgb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3"/>
            <p:cNvSpPr/>
            <p:nvPr/>
          </p:nvSpPr>
          <p:spPr>
            <a:xfrm>
              <a:off x="7848601" y="18269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448201" y="-7810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581024" y="3340950"/>
              <a:ext cx="1371581" cy="15140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3"/>
            <p:cNvSpPr/>
            <p:nvPr/>
          </p:nvSpPr>
          <p:spPr>
            <a:xfrm>
              <a:off x="1152450" y="131360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3"/>
            <p:cNvSpPr/>
            <p:nvPr/>
          </p:nvSpPr>
          <p:spPr>
            <a:xfrm>
              <a:off x="7496375" y="3161451"/>
              <a:ext cx="723479" cy="79862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3"/>
            <p:cNvSpPr/>
            <p:nvPr/>
          </p:nvSpPr>
          <p:spPr>
            <a:xfrm rot="10800000">
              <a:off x="7744475" y="-9"/>
              <a:ext cx="1027674" cy="752485"/>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 name="Google Shape;52;p3"/>
          <p:cNvSpPr txBox="1">
            <a:spLocks noGrp="1"/>
          </p:cNvSpPr>
          <p:nvPr>
            <p:ph type="ctrTitle"/>
          </p:nvPr>
        </p:nvSpPr>
        <p:spPr>
          <a:xfrm>
            <a:off x="3401188" y="3812255"/>
            <a:ext cx="7748000" cy="634400"/>
          </a:xfrm>
          <a:prstGeom prst="rect">
            <a:avLst/>
          </a:prstGeom>
        </p:spPr>
        <p:txBody>
          <a:bodyPr spcFirstLastPara="1" wrap="square" lIns="0" tIns="0" rIns="0" bIns="0" anchor="ctr" anchorCtr="0">
            <a:noAutofit/>
          </a:bodyPr>
          <a:lstStyle>
            <a:lvl1pPr lvl="0" rtl="0">
              <a:spcBef>
                <a:spcPts val="0"/>
              </a:spcBef>
              <a:spcAft>
                <a:spcPts val="0"/>
              </a:spcAft>
              <a:buSzPts val="3600"/>
              <a:buNone/>
              <a:defRPr sz="40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r>
              <a:rPr lang="en-US"/>
              <a:t>Click to edit Master title style</a:t>
            </a:r>
            <a:endParaRPr/>
          </a:p>
        </p:txBody>
      </p:sp>
      <p:sp>
        <p:nvSpPr>
          <p:cNvPr id="53" name="Google Shape;53;p3"/>
          <p:cNvSpPr txBox="1">
            <a:spLocks noGrp="1"/>
          </p:cNvSpPr>
          <p:nvPr>
            <p:ph type="subTitle" idx="1"/>
          </p:nvPr>
        </p:nvSpPr>
        <p:spPr>
          <a:xfrm>
            <a:off x="3401188" y="4480333"/>
            <a:ext cx="7748000" cy="547600"/>
          </a:xfrm>
          <a:prstGeom prst="rect">
            <a:avLst/>
          </a:prstGeom>
        </p:spPr>
        <p:txBody>
          <a:bodyPr spcFirstLastPara="1" wrap="square" lIns="0" tIns="0" rIns="0" bIns="0" anchor="t" anchorCtr="0">
            <a:noAutofit/>
          </a:bodyPr>
          <a:lstStyle>
            <a:lvl1pPr lvl="0" rtl="0">
              <a:spcBef>
                <a:spcPts val="0"/>
              </a:spcBef>
              <a:spcAft>
                <a:spcPts val="0"/>
              </a:spcAft>
              <a:buClr>
                <a:schemeClr val="dk1"/>
              </a:buClr>
              <a:buSzPts val="1600"/>
              <a:buNone/>
              <a:defRPr/>
            </a:lvl1pPr>
            <a:lvl2pPr lvl="1" rtl="0">
              <a:spcBef>
                <a:spcPts val="1067"/>
              </a:spcBef>
              <a:spcAft>
                <a:spcPts val="0"/>
              </a:spcAft>
              <a:buClr>
                <a:schemeClr val="dk1"/>
              </a:buClr>
              <a:buSzPts val="3000"/>
              <a:buNone/>
              <a:defRPr sz="4000"/>
            </a:lvl2pPr>
            <a:lvl3pPr lvl="2" rtl="0">
              <a:spcBef>
                <a:spcPts val="1067"/>
              </a:spcBef>
              <a:spcAft>
                <a:spcPts val="0"/>
              </a:spcAft>
              <a:buClr>
                <a:schemeClr val="dk1"/>
              </a:buClr>
              <a:buSzPts val="3000"/>
              <a:buNone/>
              <a:defRPr sz="4000"/>
            </a:lvl3pPr>
            <a:lvl4pPr lvl="3" rtl="0">
              <a:spcBef>
                <a:spcPts val="1067"/>
              </a:spcBef>
              <a:spcAft>
                <a:spcPts val="0"/>
              </a:spcAft>
              <a:buSzPts val="3000"/>
              <a:buNone/>
              <a:defRPr sz="4000"/>
            </a:lvl4pPr>
            <a:lvl5pPr lvl="4" rtl="0">
              <a:spcBef>
                <a:spcPts val="1067"/>
              </a:spcBef>
              <a:spcAft>
                <a:spcPts val="0"/>
              </a:spcAft>
              <a:buSzPts val="3000"/>
              <a:buNone/>
              <a:defRPr sz="4000"/>
            </a:lvl5pPr>
            <a:lvl6pPr lvl="5" rtl="0">
              <a:spcBef>
                <a:spcPts val="1067"/>
              </a:spcBef>
              <a:spcAft>
                <a:spcPts val="0"/>
              </a:spcAft>
              <a:buSzPts val="3000"/>
              <a:buNone/>
              <a:defRPr sz="4000"/>
            </a:lvl6pPr>
            <a:lvl7pPr lvl="6" rtl="0">
              <a:spcBef>
                <a:spcPts val="1067"/>
              </a:spcBef>
              <a:spcAft>
                <a:spcPts val="0"/>
              </a:spcAft>
              <a:buSzPts val="3000"/>
              <a:buNone/>
              <a:defRPr sz="4000"/>
            </a:lvl7pPr>
            <a:lvl8pPr lvl="7" rtl="0">
              <a:spcBef>
                <a:spcPts val="1067"/>
              </a:spcBef>
              <a:spcAft>
                <a:spcPts val="0"/>
              </a:spcAft>
              <a:buSzPts val="3000"/>
              <a:buNone/>
              <a:defRPr sz="4000"/>
            </a:lvl8pPr>
            <a:lvl9pPr lvl="8" rtl="0">
              <a:spcBef>
                <a:spcPts val="1067"/>
              </a:spcBef>
              <a:spcAft>
                <a:spcPts val="1067"/>
              </a:spcAft>
              <a:buSzPts val="3000"/>
              <a:buNone/>
              <a:defRPr sz="4000"/>
            </a:lvl9pPr>
          </a:lstStyle>
          <a:p>
            <a:r>
              <a:rPr lang="en-US"/>
              <a:t>Click to edit Master subtitle style</a:t>
            </a:r>
            <a:endParaRPr/>
          </a:p>
        </p:txBody>
      </p:sp>
    </p:spTree>
    <p:extLst>
      <p:ext uri="{BB962C8B-B14F-4D97-AF65-F5344CB8AC3E}">
        <p14:creationId xmlns:p14="http://schemas.microsoft.com/office/powerpoint/2010/main" val="3814423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70"/>
        <p:cNvGrpSpPr/>
        <p:nvPr/>
      </p:nvGrpSpPr>
      <p:grpSpPr>
        <a:xfrm>
          <a:off x="0" y="0"/>
          <a:ext cx="0" cy="0"/>
          <a:chOff x="0" y="0"/>
          <a:chExt cx="0" cy="0"/>
        </a:xfrm>
      </p:grpSpPr>
      <p:sp>
        <p:nvSpPr>
          <p:cNvPr id="19" name="Google Shape;127;p8"/>
          <p:cNvSpPr/>
          <p:nvPr userDrawn="1"/>
        </p:nvSpPr>
        <p:spPr>
          <a:xfrm>
            <a:off x="8427988" y="5487709"/>
            <a:ext cx="1871424" cy="137028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28;p8"/>
          <p:cNvSpPr/>
          <p:nvPr userDrawn="1"/>
        </p:nvSpPr>
        <p:spPr>
          <a:xfrm>
            <a:off x="10408848" y="5487709"/>
            <a:ext cx="1871424" cy="137028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29;p8"/>
          <p:cNvSpPr/>
          <p:nvPr userDrawn="1"/>
        </p:nvSpPr>
        <p:spPr>
          <a:xfrm>
            <a:off x="11397614" y="347966"/>
            <a:ext cx="1871467" cy="2065849"/>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30;p8"/>
          <p:cNvSpPr/>
          <p:nvPr userDrawn="1"/>
        </p:nvSpPr>
        <p:spPr>
          <a:xfrm rot="10800000">
            <a:off x="10408563" y="40"/>
            <a:ext cx="1872720" cy="687200"/>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31;p8"/>
          <p:cNvSpPr/>
          <p:nvPr userDrawn="1"/>
        </p:nvSpPr>
        <p:spPr>
          <a:xfrm>
            <a:off x="10408857" y="2058239"/>
            <a:ext cx="1871467" cy="2065849"/>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32;p8"/>
          <p:cNvSpPr/>
          <p:nvPr userDrawn="1"/>
        </p:nvSpPr>
        <p:spPr>
          <a:xfrm>
            <a:off x="9420103" y="347966"/>
            <a:ext cx="1871467" cy="2065849"/>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37;p8"/>
          <p:cNvSpPr/>
          <p:nvPr userDrawn="1"/>
        </p:nvSpPr>
        <p:spPr>
          <a:xfrm>
            <a:off x="11397614" y="3777436"/>
            <a:ext cx="1871467" cy="2065849"/>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5"/>
          <p:cNvSpPr/>
          <p:nvPr/>
        </p:nvSpPr>
        <p:spPr>
          <a:xfrm>
            <a:off x="-60690" y="347966"/>
            <a:ext cx="832027" cy="918392"/>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2" name="Google Shape;72;p5"/>
          <p:cNvGrpSpPr/>
          <p:nvPr/>
        </p:nvGrpSpPr>
        <p:grpSpPr>
          <a:xfrm>
            <a:off x="9528477" y="2939"/>
            <a:ext cx="3263366" cy="6002518"/>
            <a:chOff x="7133773" y="-7"/>
            <a:chExt cx="2447524" cy="4501889"/>
          </a:xfrm>
        </p:grpSpPr>
        <p:sp>
          <p:nvSpPr>
            <p:cNvPr id="79" name="Google Shape;79;p5"/>
            <p:cNvSpPr/>
            <p:nvPr/>
          </p:nvSpPr>
          <p:spPr>
            <a:xfrm>
              <a:off x="8745616" y="1335143"/>
              <a:ext cx="835681" cy="92246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5"/>
            <p:cNvSpPr/>
            <p:nvPr/>
          </p:nvSpPr>
          <p:spPr>
            <a:xfrm>
              <a:off x="7133773" y="3941724"/>
              <a:ext cx="507445" cy="5601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5"/>
            <p:cNvSpPr/>
            <p:nvPr/>
          </p:nvSpPr>
          <p:spPr>
            <a:xfrm rot="10800000">
              <a:off x="7406482" y="-7"/>
              <a:ext cx="720792" cy="527782"/>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5"/>
            <p:cNvSpPr/>
            <p:nvPr/>
          </p:nvSpPr>
          <p:spPr>
            <a:xfrm>
              <a:off x="7331887" y="2181982"/>
              <a:ext cx="962029" cy="106196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4" name="Google Shape;84;p5"/>
          <p:cNvSpPr txBox="1">
            <a:spLocks noGrp="1"/>
          </p:cNvSpPr>
          <p:nvPr>
            <p:ph type="title"/>
          </p:nvPr>
        </p:nvSpPr>
        <p:spPr>
          <a:xfrm>
            <a:off x="1038800" y="542964"/>
            <a:ext cx="8014000" cy="528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en-US"/>
              <a:t>Click to edit Master title style</a:t>
            </a:r>
            <a:endParaRPr/>
          </a:p>
        </p:txBody>
      </p:sp>
      <p:sp>
        <p:nvSpPr>
          <p:cNvPr id="85" name="Google Shape;85;p5"/>
          <p:cNvSpPr txBox="1">
            <a:spLocks noGrp="1"/>
          </p:cNvSpPr>
          <p:nvPr>
            <p:ph type="body" idx="1"/>
          </p:nvPr>
        </p:nvSpPr>
        <p:spPr>
          <a:xfrm>
            <a:off x="1038800" y="2004733"/>
            <a:ext cx="8014000" cy="3845600"/>
          </a:xfrm>
          <a:prstGeom prst="rect">
            <a:avLst/>
          </a:prstGeom>
        </p:spPr>
        <p:txBody>
          <a:bodyPr spcFirstLastPara="1" wrap="square" lIns="0" tIns="0" rIns="0" bIns="0" anchor="t" anchorCtr="0">
            <a:noAutofit/>
          </a:bodyPr>
          <a:lstStyle>
            <a:lvl1pPr marL="609585" lvl="0" indent="-440256" rtl="0">
              <a:spcBef>
                <a:spcPts val="0"/>
              </a:spcBef>
              <a:spcAft>
                <a:spcPts val="0"/>
              </a:spcAft>
              <a:buSzPts val="1600"/>
              <a:buChar char="⬢"/>
              <a:defRPr/>
            </a:lvl1pPr>
            <a:lvl2pPr marL="1219170" lvl="1" indent="-440256" rtl="0">
              <a:spcBef>
                <a:spcPts val="1067"/>
              </a:spcBef>
              <a:spcAft>
                <a:spcPts val="0"/>
              </a:spcAft>
              <a:buSzPts val="1600"/>
              <a:buChar char="⬡"/>
              <a:defRPr/>
            </a:lvl2pPr>
            <a:lvl3pPr marL="1828754" lvl="2" indent="-440256" rtl="0">
              <a:spcBef>
                <a:spcPts val="1067"/>
              </a:spcBef>
              <a:spcAft>
                <a:spcPts val="0"/>
              </a:spcAft>
              <a:buSzPts val="16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pPr lvl="0"/>
            <a:r>
              <a:rPr lang="en-US"/>
              <a:t>Click to edit Master text styles</a:t>
            </a:r>
          </a:p>
        </p:txBody>
      </p:sp>
      <p:sp>
        <p:nvSpPr>
          <p:cNvPr id="86" name="Google Shape;86;p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DD1EF91-7FA4-4D17-BE83-9251EB35AEB2}" type="slidenum">
              <a:rPr kumimoji="0" lang="en-GB" sz="1733" b="0" i="0" u="none" strike="noStrike" kern="0" cap="none" spc="0" normalizeH="0" baseline="0" noProof="0" smtClean="0">
                <a:ln>
                  <a:noFill/>
                </a:ln>
                <a:solidFill>
                  <a:srgbClr val="549E39"/>
                </a:solidFill>
                <a:effectLst/>
                <a:uLnTx/>
                <a:uFillTx/>
                <a:latin typeface="Catamaran"/>
                <a:sym typeface="Catamar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GB" sz="1733" b="0" i="0" u="none" strike="noStrike" kern="0" cap="none" spc="0" normalizeH="0" baseline="0" noProof="0">
              <a:ln>
                <a:noFill/>
              </a:ln>
              <a:solidFill>
                <a:srgbClr val="549E39"/>
              </a:solidFill>
              <a:effectLst/>
              <a:uLnTx/>
              <a:uFillTx/>
              <a:latin typeface="Catamaran"/>
              <a:sym typeface="Catamaran"/>
            </a:endParaRPr>
          </a:p>
        </p:txBody>
      </p:sp>
    </p:spTree>
    <p:extLst>
      <p:ext uri="{BB962C8B-B14F-4D97-AF65-F5344CB8AC3E}">
        <p14:creationId xmlns:p14="http://schemas.microsoft.com/office/powerpoint/2010/main" val="2985698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userDrawn="1">
  <p:cSld name="Title + 2 columns">
    <p:spTree>
      <p:nvGrpSpPr>
        <p:cNvPr id="1" name="Shape 87"/>
        <p:cNvGrpSpPr/>
        <p:nvPr/>
      </p:nvGrpSpPr>
      <p:grpSpPr>
        <a:xfrm>
          <a:off x="0" y="0"/>
          <a:ext cx="0" cy="0"/>
          <a:chOff x="0" y="0"/>
          <a:chExt cx="0" cy="0"/>
        </a:xfrm>
      </p:grpSpPr>
      <p:sp>
        <p:nvSpPr>
          <p:cNvPr id="19" name="Google Shape;127;p8"/>
          <p:cNvSpPr/>
          <p:nvPr userDrawn="1"/>
        </p:nvSpPr>
        <p:spPr>
          <a:xfrm>
            <a:off x="8427988" y="5487709"/>
            <a:ext cx="1871424" cy="137028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28;p8"/>
          <p:cNvSpPr/>
          <p:nvPr userDrawn="1"/>
        </p:nvSpPr>
        <p:spPr>
          <a:xfrm>
            <a:off x="10408848" y="5487709"/>
            <a:ext cx="1871424" cy="137028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29;p8"/>
          <p:cNvSpPr/>
          <p:nvPr userDrawn="1"/>
        </p:nvSpPr>
        <p:spPr>
          <a:xfrm>
            <a:off x="11397614" y="347966"/>
            <a:ext cx="1871467" cy="2065849"/>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30;p8"/>
          <p:cNvSpPr/>
          <p:nvPr userDrawn="1"/>
        </p:nvSpPr>
        <p:spPr>
          <a:xfrm rot="10800000">
            <a:off x="10408563" y="40"/>
            <a:ext cx="1872720" cy="687200"/>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31;p8"/>
          <p:cNvSpPr/>
          <p:nvPr userDrawn="1"/>
        </p:nvSpPr>
        <p:spPr>
          <a:xfrm>
            <a:off x="10408857" y="2058239"/>
            <a:ext cx="1871467" cy="2065849"/>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32;p8"/>
          <p:cNvSpPr/>
          <p:nvPr userDrawn="1"/>
        </p:nvSpPr>
        <p:spPr>
          <a:xfrm>
            <a:off x="9420103" y="347966"/>
            <a:ext cx="1871467" cy="2065849"/>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37;p8"/>
          <p:cNvSpPr/>
          <p:nvPr userDrawn="1"/>
        </p:nvSpPr>
        <p:spPr>
          <a:xfrm>
            <a:off x="11397614" y="3777436"/>
            <a:ext cx="1871467" cy="2065849"/>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 name="Google Shape;89;p6"/>
          <p:cNvGrpSpPr/>
          <p:nvPr/>
        </p:nvGrpSpPr>
        <p:grpSpPr>
          <a:xfrm>
            <a:off x="9511699" y="-9"/>
            <a:ext cx="3263366" cy="6002518"/>
            <a:chOff x="7133773" y="-7"/>
            <a:chExt cx="2447524" cy="4501889"/>
          </a:xfrm>
        </p:grpSpPr>
        <p:sp>
          <p:nvSpPr>
            <p:cNvPr id="96" name="Google Shape;96;p6"/>
            <p:cNvSpPr/>
            <p:nvPr/>
          </p:nvSpPr>
          <p:spPr>
            <a:xfrm>
              <a:off x="8745616" y="1335143"/>
              <a:ext cx="835681" cy="92246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6"/>
            <p:cNvSpPr/>
            <p:nvPr/>
          </p:nvSpPr>
          <p:spPr>
            <a:xfrm>
              <a:off x="7133773" y="3941724"/>
              <a:ext cx="507445" cy="5601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rot="10800000">
              <a:off x="7406482" y="-7"/>
              <a:ext cx="720792" cy="527782"/>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7331887" y="2181982"/>
              <a:ext cx="962029" cy="106196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2" name="Google Shape;102;p6"/>
          <p:cNvSpPr txBox="1">
            <a:spLocks noGrp="1"/>
          </p:cNvSpPr>
          <p:nvPr>
            <p:ph type="body" idx="1"/>
          </p:nvPr>
        </p:nvSpPr>
        <p:spPr>
          <a:xfrm>
            <a:off x="1038767" y="2004733"/>
            <a:ext cx="3744400" cy="4358000"/>
          </a:xfrm>
          <a:prstGeom prst="rect">
            <a:avLst/>
          </a:prstGeom>
        </p:spPr>
        <p:txBody>
          <a:bodyPr spcFirstLastPara="1" wrap="square" lIns="0" tIns="0" rIns="0" bIns="0" anchor="t" anchorCtr="0">
            <a:noAutofit/>
          </a:bodyPr>
          <a:lstStyle>
            <a:lvl1pPr marL="609585" lvl="0" indent="-423323" rtl="0">
              <a:spcBef>
                <a:spcPts val="0"/>
              </a:spcBef>
              <a:spcAft>
                <a:spcPts val="0"/>
              </a:spcAft>
              <a:buSzPts val="1400"/>
              <a:buChar char="⬢"/>
              <a:defRPr sz="2667"/>
            </a:lvl1pPr>
            <a:lvl2pPr marL="1219170" lvl="1" indent="-423323" rtl="0">
              <a:spcBef>
                <a:spcPts val="1067"/>
              </a:spcBef>
              <a:spcAft>
                <a:spcPts val="0"/>
              </a:spcAft>
              <a:buSzPts val="1400"/>
              <a:buChar char="⬡"/>
              <a:defRPr sz="2667"/>
            </a:lvl2pPr>
            <a:lvl3pPr marL="1828754" lvl="2" indent="-423323" rtl="0">
              <a:spcBef>
                <a:spcPts val="1067"/>
              </a:spcBef>
              <a:spcAft>
                <a:spcPts val="0"/>
              </a:spcAft>
              <a:buSzPts val="14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pPr lvl="0"/>
            <a:r>
              <a:rPr lang="en-US"/>
              <a:t>Click to edit Master text styles</a:t>
            </a:r>
          </a:p>
        </p:txBody>
      </p:sp>
      <p:sp>
        <p:nvSpPr>
          <p:cNvPr id="103" name="Google Shape;103;p6"/>
          <p:cNvSpPr txBox="1">
            <a:spLocks noGrp="1"/>
          </p:cNvSpPr>
          <p:nvPr>
            <p:ph type="body" idx="2"/>
          </p:nvPr>
        </p:nvSpPr>
        <p:spPr>
          <a:xfrm>
            <a:off x="5308405" y="2004733"/>
            <a:ext cx="3744400" cy="4358000"/>
          </a:xfrm>
          <a:prstGeom prst="rect">
            <a:avLst/>
          </a:prstGeom>
        </p:spPr>
        <p:txBody>
          <a:bodyPr spcFirstLastPara="1" wrap="square" lIns="0" tIns="0" rIns="0" bIns="0" anchor="t" anchorCtr="0">
            <a:noAutofit/>
          </a:bodyPr>
          <a:lstStyle>
            <a:lvl1pPr marL="609585" lvl="0" indent="-423323" rtl="0">
              <a:spcBef>
                <a:spcPts val="0"/>
              </a:spcBef>
              <a:spcAft>
                <a:spcPts val="0"/>
              </a:spcAft>
              <a:buSzPts val="1400"/>
              <a:buChar char="⬢"/>
              <a:defRPr sz="2667"/>
            </a:lvl1pPr>
            <a:lvl2pPr marL="1219170" lvl="1" indent="-423323" rtl="0">
              <a:spcBef>
                <a:spcPts val="1067"/>
              </a:spcBef>
              <a:spcAft>
                <a:spcPts val="0"/>
              </a:spcAft>
              <a:buSzPts val="1400"/>
              <a:buChar char="⬡"/>
              <a:defRPr sz="2667"/>
            </a:lvl2pPr>
            <a:lvl3pPr marL="1828754" lvl="2" indent="-423323" rtl="0">
              <a:spcBef>
                <a:spcPts val="1067"/>
              </a:spcBef>
              <a:spcAft>
                <a:spcPts val="0"/>
              </a:spcAft>
              <a:buSzPts val="1400"/>
              <a:buChar char="⬡"/>
              <a:defRPr sz="2667"/>
            </a:lvl3pPr>
            <a:lvl4pPr marL="2438339" lvl="3" indent="-474121" rtl="0">
              <a:spcBef>
                <a:spcPts val="1067"/>
              </a:spcBef>
              <a:spcAft>
                <a:spcPts val="0"/>
              </a:spcAft>
              <a:buSzPts val="2000"/>
              <a:buChar char="●"/>
              <a:defRPr sz="2667"/>
            </a:lvl4pPr>
            <a:lvl5pPr marL="3047924" lvl="4" indent="-474121" rtl="0">
              <a:spcBef>
                <a:spcPts val="1067"/>
              </a:spcBef>
              <a:spcAft>
                <a:spcPts val="0"/>
              </a:spcAft>
              <a:buSzPts val="2000"/>
              <a:buChar char="○"/>
              <a:defRPr sz="2667"/>
            </a:lvl5pPr>
            <a:lvl6pPr marL="3657509" lvl="5" indent="-474121" rtl="0">
              <a:spcBef>
                <a:spcPts val="1067"/>
              </a:spcBef>
              <a:spcAft>
                <a:spcPts val="0"/>
              </a:spcAft>
              <a:buSzPts val="2000"/>
              <a:buChar char="■"/>
              <a:defRPr sz="2667"/>
            </a:lvl6pPr>
            <a:lvl7pPr marL="4267093" lvl="6" indent="-474121" rtl="0">
              <a:spcBef>
                <a:spcPts val="1067"/>
              </a:spcBef>
              <a:spcAft>
                <a:spcPts val="0"/>
              </a:spcAft>
              <a:buSzPts val="2000"/>
              <a:buChar char="●"/>
              <a:defRPr sz="2667"/>
            </a:lvl7pPr>
            <a:lvl8pPr marL="4876678" lvl="7" indent="-474121" rtl="0">
              <a:spcBef>
                <a:spcPts val="1067"/>
              </a:spcBef>
              <a:spcAft>
                <a:spcPts val="0"/>
              </a:spcAft>
              <a:buSzPts val="2000"/>
              <a:buChar char="○"/>
              <a:defRPr sz="2667"/>
            </a:lvl8pPr>
            <a:lvl9pPr marL="5486263" lvl="8" indent="-474121" rtl="0">
              <a:spcBef>
                <a:spcPts val="1067"/>
              </a:spcBef>
              <a:spcAft>
                <a:spcPts val="1067"/>
              </a:spcAft>
              <a:buSzPts val="2000"/>
              <a:buChar char="■"/>
              <a:defRPr sz="2667"/>
            </a:lvl9pPr>
          </a:lstStyle>
          <a:p>
            <a:pPr lvl="0"/>
            <a:r>
              <a:rPr lang="en-US"/>
              <a:t>Click to edit Master text styles</a:t>
            </a:r>
          </a:p>
        </p:txBody>
      </p:sp>
      <p:sp>
        <p:nvSpPr>
          <p:cNvPr id="104" name="Google Shape;104;p6"/>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DD1EF91-7FA4-4D17-BE83-9251EB35AEB2}" type="slidenum">
              <a:rPr kumimoji="0" lang="en-GB" sz="1733" b="0" i="0" u="none" strike="noStrike" kern="0" cap="none" spc="0" normalizeH="0" baseline="0" noProof="0" smtClean="0">
                <a:ln>
                  <a:noFill/>
                </a:ln>
                <a:solidFill>
                  <a:srgbClr val="549E39"/>
                </a:solidFill>
                <a:effectLst/>
                <a:uLnTx/>
                <a:uFillTx/>
                <a:latin typeface="Catamaran"/>
                <a:sym typeface="Catamar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GB" sz="1733" b="0" i="0" u="none" strike="noStrike" kern="0" cap="none" spc="0" normalizeH="0" baseline="0" noProof="0">
              <a:ln>
                <a:noFill/>
              </a:ln>
              <a:solidFill>
                <a:srgbClr val="549E39"/>
              </a:solidFill>
              <a:effectLst/>
              <a:uLnTx/>
              <a:uFillTx/>
              <a:latin typeface="Catamaran"/>
              <a:sym typeface="Catamaran"/>
            </a:endParaRPr>
          </a:p>
        </p:txBody>
      </p:sp>
      <p:sp>
        <p:nvSpPr>
          <p:cNvPr id="26" name="Google Shape;71;p5"/>
          <p:cNvSpPr/>
          <p:nvPr userDrawn="1"/>
        </p:nvSpPr>
        <p:spPr>
          <a:xfrm>
            <a:off x="-60690" y="611851"/>
            <a:ext cx="832027" cy="918392"/>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84;p5"/>
          <p:cNvSpPr txBox="1">
            <a:spLocks noGrp="1"/>
          </p:cNvSpPr>
          <p:nvPr>
            <p:ph type="title"/>
          </p:nvPr>
        </p:nvSpPr>
        <p:spPr>
          <a:xfrm>
            <a:off x="1038800" y="806849"/>
            <a:ext cx="8014000" cy="528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en-US"/>
              <a:t>Click to edit Master title style</a:t>
            </a:r>
            <a:endParaRPr/>
          </a:p>
        </p:txBody>
      </p:sp>
    </p:spTree>
    <p:extLst>
      <p:ext uri="{BB962C8B-B14F-4D97-AF65-F5344CB8AC3E}">
        <p14:creationId xmlns:p14="http://schemas.microsoft.com/office/powerpoint/2010/main" val="2349275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userDrawn="1">
  <p:cSld name="Title + 3 columns">
    <p:spTree>
      <p:nvGrpSpPr>
        <p:cNvPr id="1" name="Shape 105"/>
        <p:cNvGrpSpPr/>
        <p:nvPr/>
      </p:nvGrpSpPr>
      <p:grpSpPr>
        <a:xfrm>
          <a:off x="0" y="0"/>
          <a:ext cx="0" cy="0"/>
          <a:chOff x="0" y="0"/>
          <a:chExt cx="0" cy="0"/>
        </a:xfrm>
      </p:grpSpPr>
      <p:sp>
        <p:nvSpPr>
          <p:cNvPr id="20" name="Google Shape;127;p8"/>
          <p:cNvSpPr/>
          <p:nvPr userDrawn="1"/>
        </p:nvSpPr>
        <p:spPr>
          <a:xfrm>
            <a:off x="8427988" y="5487709"/>
            <a:ext cx="1871424" cy="137028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28;p8"/>
          <p:cNvSpPr/>
          <p:nvPr userDrawn="1"/>
        </p:nvSpPr>
        <p:spPr>
          <a:xfrm>
            <a:off x="10408848" y="5487709"/>
            <a:ext cx="1871424" cy="137028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29;p8"/>
          <p:cNvSpPr/>
          <p:nvPr userDrawn="1"/>
        </p:nvSpPr>
        <p:spPr>
          <a:xfrm>
            <a:off x="11397614" y="347966"/>
            <a:ext cx="1871467" cy="2065849"/>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30;p8"/>
          <p:cNvSpPr/>
          <p:nvPr userDrawn="1"/>
        </p:nvSpPr>
        <p:spPr>
          <a:xfrm rot="10800000">
            <a:off x="10408563" y="40"/>
            <a:ext cx="1872720" cy="687200"/>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31;p8"/>
          <p:cNvSpPr/>
          <p:nvPr userDrawn="1"/>
        </p:nvSpPr>
        <p:spPr>
          <a:xfrm>
            <a:off x="10408857" y="2058239"/>
            <a:ext cx="1871467" cy="2065849"/>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32;p8"/>
          <p:cNvSpPr/>
          <p:nvPr userDrawn="1"/>
        </p:nvSpPr>
        <p:spPr>
          <a:xfrm>
            <a:off x="9420103" y="347966"/>
            <a:ext cx="1871467" cy="2065849"/>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37;p8"/>
          <p:cNvSpPr/>
          <p:nvPr userDrawn="1"/>
        </p:nvSpPr>
        <p:spPr>
          <a:xfrm>
            <a:off x="11397614" y="3777436"/>
            <a:ext cx="1871467" cy="2065849"/>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7" name="Google Shape;107;p7"/>
          <p:cNvGrpSpPr/>
          <p:nvPr/>
        </p:nvGrpSpPr>
        <p:grpSpPr>
          <a:xfrm>
            <a:off x="9562033" y="-62"/>
            <a:ext cx="3263366" cy="6002518"/>
            <a:chOff x="7133773" y="-7"/>
            <a:chExt cx="2447524" cy="4501889"/>
          </a:xfrm>
        </p:grpSpPr>
        <p:sp>
          <p:nvSpPr>
            <p:cNvPr id="114" name="Google Shape;114;p7"/>
            <p:cNvSpPr/>
            <p:nvPr/>
          </p:nvSpPr>
          <p:spPr>
            <a:xfrm>
              <a:off x="8745616" y="1335143"/>
              <a:ext cx="835681" cy="92246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7"/>
            <p:cNvSpPr/>
            <p:nvPr/>
          </p:nvSpPr>
          <p:spPr>
            <a:xfrm>
              <a:off x="7133773" y="3941724"/>
              <a:ext cx="507445" cy="5601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7"/>
            <p:cNvSpPr/>
            <p:nvPr/>
          </p:nvSpPr>
          <p:spPr>
            <a:xfrm rot="10800000">
              <a:off x="7406482" y="-7"/>
              <a:ext cx="720792" cy="527782"/>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7"/>
            <p:cNvSpPr/>
            <p:nvPr/>
          </p:nvSpPr>
          <p:spPr>
            <a:xfrm>
              <a:off x="7331887" y="2181982"/>
              <a:ext cx="962029" cy="106196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0" name="Google Shape;120;p7"/>
          <p:cNvSpPr txBox="1">
            <a:spLocks noGrp="1"/>
          </p:cNvSpPr>
          <p:nvPr>
            <p:ph type="body" idx="1"/>
          </p:nvPr>
        </p:nvSpPr>
        <p:spPr>
          <a:xfrm>
            <a:off x="1038800" y="2004733"/>
            <a:ext cx="2773200" cy="4358000"/>
          </a:xfrm>
          <a:prstGeom prst="rect">
            <a:avLst/>
          </a:prstGeom>
        </p:spPr>
        <p:txBody>
          <a:bodyPr spcFirstLastPara="1" wrap="square" lIns="0" tIns="0" rIns="0" bIns="0" anchor="t" anchorCtr="0">
            <a:noAutofit/>
          </a:bodyPr>
          <a:lstStyle>
            <a:lvl1pPr marL="609585" lvl="0" indent="-423323" rtl="0">
              <a:spcBef>
                <a:spcPts val="0"/>
              </a:spcBef>
              <a:spcAft>
                <a:spcPts val="0"/>
              </a:spcAft>
              <a:buSzPts val="1400"/>
              <a:buChar char="⬢"/>
              <a:defRPr sz="2400"/>
            </a:lvl1pPr>
            <a:lvl2pPr marL="1219170" lvl="1" indent="-423323" rtl="0">
              <a:spcBef>
                <a:spcPts val="1067"/>
              </a:spcBef>
              <a:spcAft>
                <a:spcPts val="0"/>
              </a:spcAft>
              <a:buSzPts val="1400"/>
              <a:buChar char="⬡"/>
              <a:defRPr sz="2400"/>
            </a:lvl2pPr>
            <a:lvl3pPr marL="1828754" lvl="2" indent="-423323" rtl="0">
              <a:spcBef>
                <a:spcPts val="1067"/>
              </a:spcBef>
              <a:spcAft>
                <a:spcPts val="0"/>
              </a:spcAft>
              <a:buSzPts val="14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pPr lvl="0"/>
            <a:r>
              <a:rPr lang="en-US"/>
              <a:t>Click to edit Master text styles</a:t>
            </a:r>
          </a:p>
        </p:txBody>
      </p:sp>
      <p:sp>
        <p:nvSpPr>
          <p:cNvPr id="121" name="Google Shape;121;p7"/>
          <p:cNvSpPr txBox="1">
            <a:spLocks noGrp="1"/>
          </p:cNvSpPr>
          <p:nvPr>
            <p:ph type="body" idx="2"/>
          </p:nvPr>
        </p:nvSpPr>
        <p:spPr>
          <a:xfrm>
            <a:off x="4103559" y="2004733"/>
            <a:ext cx="2773200" cy="4358000"/>
          </a:xfrm>
          <a:prstGeom prst="rect">
            <a:avLst/>
          </a:prstGeom>
        </p:spPr>
        <p:txBody>
          <a:bodyPr spcFirstLastPara="1" wrap="square" lIns="0" tIns="0" rIns="0" bIns="0" anchor="t" anchorCtr="0">
            <a:noAutofit/>
          </a:bodyPr>
          <a:lstStyle>
            <a:lvl1pPr marL="609585" lvl="0" indent="-423323" rtl="0">
              <a:spcBef>
                <a:spcPts val="0"/>
              </a:spcBef>
              <a:spcAft>
                <a:spcPts val="0"/>
              </a:spcAft>
              <a:buSzPts val="1400"/>
              <a:buChar char="⬢"/>
              <a:defRPr sz="2400"/>
            </a:lvl1pPr>
            <a:lvl2pPr marL="1219170" lvl="1" indent="-423323" rtl="0">
              <a:spcBef>
                <a:spcPts val="1067"/>
              </a:spcBef>
              <a:spcAft>
                <a:spcPts val="0"/>
              </a:spcAft>
              <a:buSzPts val="1400"/>
              <a:buChar char="⬡"/>
              <a:defRPr sz="2400"/>
            </a:lvl2pPr>
            <a:lvl3pPr marL="1828754" lvl="2" indent="-423323" rtl="0">
              <a:spcBef>
                <a:spcPts val="1067"/>
              </a:spcBef>
              <a:spcAft>
                <a:spcPts val="0"/>
              </a:spcAft>
              <a:buSzPts val="14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pPr lvl="0"/>
            <a:r>
              <a:rPr lang="en-US"/>
              <a:t>Click to edit Master text styles</a:t>
            </a:r>
          </a:p>
        </p:txBody>
      </p:sp>
      <p:sp>
        <p:nvSpPr>
          <p:cNvPr id="122" name="Google Shape;122;p7"/>
          <p:cNvSpPr txBox="1">
            <a:spLocks noGrp="1"/>
          </p:cNvSpPr>
          <p:nvPr>
            <p:ph type="body" idx="3"/>
          </p:nvPr>
        </p:nvSpPr>
        <p:spPr>
          <a:xfrm>
            <a:off x="7168317" y="2004733"/>
            <a:ext cx="2773200" cy="4358000"/>
          </a:xfrm>
          <a:prstGeom prst="rect">
            <a:avLst/>
          </a:prstGeom>
        </p:spPr>
        <p:txBody>
          <a:bodyPr spcFirstLastPara="1" wrap="square" lIns="0" tIns="0" rIns="0" bIns="0" anchor="t" anchorCtr="0">
            <a:noAutofit/>
          </a:bodyPr>
          <a:lstStyle>
            <a:lvl1pPr marL="609585" lvl="0" indent="-423323" rtl="0">
              <a:spcBef>
                <a:spcPts val="0"/>
              </a:spcBef>
              <a:spcAft>
                <a:spcPts val="0"/>
              </a:spcAft>
              <a:buSzPts val="1400"/>
              <a:buChar char="⬢"/>
              <a:defRPr sz="2400"/>
            </a:lvl1pPr>
            <a:lvl2pPr marL="1219170" lvl="1" indent="-423323" rtl="0">
              <a:spcBef>
                <a:spcPts val="1067"/>
              </a:spcBef>
              <a:spcAft>
                <a:spcPts val="0"/>
              </a:spcAft>
              <a:buSzPts val="1400"/>
              <a:buChar char="⬡"/>
              <a:defRPr sz="2400"/>
            </a:lvl2pPr>
            <a:lvl3pPr marL="1828754" lvl="2" indent="-423323" rtl="0">
              <a:spcBef>
                <a:spcPts val="1067"/>
              </a:spcBef>
              <a:spcAft>
                <a:spcPts val="0"/>
              </a:spcAft>
              <a:buSzPts val="1400"/>
              <a:buChar char="⬡"/>
              <a:defRPr sz="2400"/>
            </a:lvl3pPr>
            <a:lvl4pPr marL="2438339" lvl="3" indent="-457189" rtl="0">
              <a:spcBef>
                <a:spcPts val="1067"/>
              </a:spcBef>
              <a:spcAft>
                <a:spcPts val="0"/>
              </a:spcAft>
              <a:buSzPts val="1800"/>
              <a:buChar char="●"/>
              <a:defRPr sz="2400"/>
            </a:lvl4pPr>
            <a:lvl5pPr marL="3047924" lvl="4" indent="-457189" rtl="0">
              <a:spcBef>
                <a:spcPts val="1067"/>
              </a:spcBef>
              <a:spcAft>
                <a:spcPts val="0"/>
              </a:spcAft>
              <a:buSzPts val="1800"/>
              <a:buChar char="○"/>
              <a:defRPr sz="2400"/>
            </a:lvl5pPr>
            <a:lvl6pPr marL="3657509" lvl="5" indent="-457189" rtl="0">
              <a:spcBef>
                <a:spcPts val="1067"/>
              </a:spcBef>
              <a:spcAft>
                <a:spcPts val="0"/>
              </a:spcAft>
              <a:buSzPts val="1800"/>
              <a:buChar char="■"/>
              <a:defRPr sz="2400"/>
            </a:lvl6pPr>
            <a:lvl7pPr marL="4267093" lvl="6" indent="-457189" rtl="0">
              <a:spcBef>
                <a:spcPts val="1067"/>
              </a:spcBef>
              <a:spcAft>
                <a:spcPts val="0"/>
              </a:spcAft>
              <a:buSzPts val="1800"/>
              <a:buChar char="●"/>
              <a:defRPr sz="2400"/>
            </a:lvl7pPr>
            <a:lvl8pPr marL="4876678" lvl="7" indent="-457189" rtl="0">
              <a:spcBef>
                <a:spcPts val="1067"/>
              </a:spcBef>
              <a:spcAft>
                <a:spcPts val="0"/>
              </a:spcAft>
              <a:buSzPts val="1800"/>
              <a:buChar char="○"/>
              <a:defRPr sz="2400"/>
            </a:lvl8pPr>
            <a:lvl9pPr marL="5486263" lvl="8" indent="-457189" rtl="0">
              <a:spcBef>
                <a:spcPts val="1067"/>
              </a:spcBef>
              <a:spcAft>
                <a:spcPts val="1067"/>
              </a:spcAft>
              <a:buSzPts val="1800"/>
              <a:buChar char="■"/>
              <a:defRPr sz="2400"/>
            </a:lvl9pPr>
          </a:lstStyle>
          <a:p>
            <a:pPr lvl="0"/>
            <a:r>
              <a:rPr lang="en-US"/>
              <a:t>Click to edit Master text styles</a:t>
            </a:r>
          </a:p>
        </p:txBody>
      </p:sp>
      <p:sp>
        <p:nvSpPr>
          <p:cNvPr id="123" name="Google Shape;123;p7"/>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DD1EF91-7FA4-4D17-BE83-9251EB35AEB2}" type="slidenum">
              <a:rPr kumimoji="0" lang="en-GB" sz="1733" b="0" i="0" u="none" strike="noStrike" kern="0" cap="none" spc="0" normalizeH="0" baseline="0" noProof="0" smtClean="0">
                <a:ln>
                  <a:noFill/>
                </a:ln>
                <a:solidFill>
                  <a:srgbClr val="549E39"/>
                </a:solidFill>
                <a:effectLst/>
                <a:uLnTx/>
                <a:uFillTx/>
                <a:latin typeface="Catamaran"/>
                <a:sym typeface="Catamar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GB" sz="1733" b="0" i="0" u="none" strike="noStrike" kern="0" cap="none" spc="0" normalizeH="0" baseline="0" noProof="0">
              <a:ln>
                <a:noFill/>
              </a:ln>
              <a:solidFill>
                <a:srgbClr val="549E39"/>
              </a:solidFill>
              <a:effectLst/>
              <a:uLnTx/>
              <a:uFillTx/>
              <a:latin typeface="Catamaran"/>
              <a:sym typeface="Catamaran"/>
            </a:endParaRPr>
          </a:p>
        </p:txBody>
      </p:sp>
      <p:sp>
        <p:nvSpPr>
          <p:cNvPr id="27" name="Google Shape;71;p5"/>
          <p:cNvSpPr/>
          <p:nvPr userDrawn="1"/>
        </p:nvSpPr>
        <p:spPr>
          <a:xfrm>
            <a:off x="-60690" y="611851"/>
            <a:ext cx="832027" cy="918392"/>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84;p5"/>
          <p:cNvSpPr txBox="1">
            <a:spLocks noGrp="1"/>
          </p:cNvSpPr>
          <p:nvPr>
            <p:ph type="title"/>
          </p:nvPr>
        </p:nvSpPr>
        <p:spPr>
          <a:xfrm>
            <a:off x="1038800" y="806849"/>
            <a:ext cx="8014000" cy="528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en-US"/>
              <a:t>Click to edit Master title style</a:t>
            </a:r>
            <a:endParaRPr/>
          </a:p>
        </p:txBody>
      </p:sp>
    </p:spTree>
    <p:extLst>
      <p:ext uri="{BB962C8B-B14F-4D97-AF65-F5344CB8AC3E}">
        <p14:creationId xmlns:p14="http://schemas.microsoft.com/office/powerpoint/2010/main" val="1603653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124"/>
        <p:cNvGrpSpPr/>
        <p:nvPr/>
      </p:nvGrpSpPr>
      <p:grpSpPr>
        <a:xfrm>
          <a:off x="0" y="0"/>
          <a:ext cx="0" cy="0"/>
          <a:chOff x="0" y="0"/>
          <a:chExt cx="0" cy="0"/>
        </a:xfrm>
      </p:grpSpPr>
      <p:sp>
        <p:nvSpPr>
          <p:cNvPr id="139" name="Google Shape;139;p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DD1EF91-7FA4-4D17-BE83-9251EB35AEB2}" type="slidenum">
              <a:rPr kumimoji="0" lang="en-GB" sz="1733" b="0" i="0" u="none" strike="noStrike" kern="0" cap="none" spc="0" normalizeH="0" baseline="0" noProof="0" smtClean="0">
                <a:ln>
                  <a:noFill/>
                </a:ln>
                <a:solidFill>
                  <a:srgbClr val="549E39"/>
                </a:solidFill>
                <a:effectLst/>
                <a:uLnTx/>
                <a:uFillTx/>
                <a:latin typeface="Catamaran"/>
                <a:sym typeface="Catamar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GB" sz="1733" b="0" i="0" u="none" strike="noStrike" kern="0" cap="none" spc="0" normalizeH="0" baseline="0" noProof="0">
              <a:ln>
                <a:noFill/>
              </a:ln>
              <a:solidFill>
                <a:srgbClr val="549E39"/>
              </a:solidFill>
              <a:effectLst/>
              <a:uLnTx/>
              <a:uFillTx/>
              <a:latin typeface="Catamaran"/>
              <a:sym typeface="Catamaran"/>
            </a:endParaRPr>
          </a:p>
        </p:txBody>
      </p:sp>
      <p:sp>
        <p:nvSpPr>
          <p:cNvPr id="17" name="Google Shape;71;p5"/>
          <p:cNvSpPr/>
          <p:nvPr userDrawn="1"/>
        </p:nvSpPr>
        <p:spPr>
          <a:xfrm>
            <a:off x="-60690" y="611851"/>
            <a:ext cx="832027" cy="918392"/>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84;p5"/>
          <p:cNvSpPr txBox="1">
            <a:spLocks noGrp="1"/>
          </p:cNvSpPr>
          <p:nvPr>
            <p:ph type="title"/>
          </p:nvPr>
        </p:nvSpPr>
        <p:spPr>
          <a:xfrm>
            <a:off x="1038800" y="806849"/>
            <a:ext cx="8014000" cy="528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en-US"/>
              <a:t>Click to edit Master title style</a:t>
            </a:r>
            <a:endParaRPr/>
          </a:p>
        </p:txBody>
      </p:sp>
      <p:sp>
        <p:nvSpPr>
          <p:cNvPr id="19" name="Google Shape;127;p8"/>
          <p:cNvSpPr/>
          <p:nvPr userDrawn="1"/>
        </p:nvSpPr>
        <p:spPr>
          <a:xfrm>
            <a:off x="8428999" y="6015248"/>
            <a:ext cx="1871424" cy="137028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28;p8"/>
          <p:cNvSpPr/>
          <p:nvPr userDrawn="1"/>
        </p:nvSpPr>
        <p:spPr>
          <a:xfrm>
            <a:off x="10409859" y="6015248"/>
            <a:ext cx="1871424" cy="137028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30;p8"/>
          <p:cNvSpPr/>
          <p:nvPr userDrawn="1"/>
        </p:nvSpPr>
        <p:spPr>
          <a:xfrm rot="10800000">
            <a:off x="10371085" y="-281314"/>
            <a:ext cx="1872720" cy="687200"/>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34;p8"/>
          <p:cNvSpPr/>
          <p:nvPr userDrawn="1"/>
        </p:nvSpPr>
        <p:spPr>
          <a:xfrm>
            <a:off x="9512708" y="5783171"/>
            <a:ext cx="676593" cy="74687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35;p8"/>
          <p:cNvSpPr/>
          <p:nvPr userDrawn="1"/>
        </p:nvSpPr>
        <p:spPr>
          <a:xfrm rot="10800000">
            <a:off x="9837831" y="-281363"/>
            <a:ext cx="961056" cy="703709"/>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30;p8"/>
          <p:cNvSpPr/>
          <p:nvPr userDrawn="1"/>
        </p:nvSpPr>
        <p:spPr>
          <a:xfrm rot="5400000">
            <a:off x="-592760" y="4735288"/>
            <a:ext cx="1872720" cy="687200"/>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35;p8"/>
          <p:cNvSpPr/>
          <p:nvPr userDrawn="1"/>
        </p:nvSpPr>
        <p:spPr>
          <a:xfrm rot="5400000">
            <a:off x="-404438" y="3581390"/>
            <a:ext cx="961056" cy="703709"/>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659915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24"/>
        <p:cNvGrpSpPr/>
        <p:nvPr/>
      </p:nvGrpSpPr>
      <p:grpSpPr>
        <a:xfrm>
          <a:off x="0" y="0"/>
          <a:ext cx="0" cy="0"/>
          <a:chOff x="0" y="0"/>
          <a:chExt cx="0" cy="0"/>
        </a:xfrm>
      </p:grpSpPr>
      <p:sp>
        <p:nvSpPr>
          <p:cNvPr id="139" name="Google Shape;139;p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DD1EF91-7FA4-4D17-BE83-9251EB35AEB2}" type="slidenum">
              <a:rPr kumimoji="0" lang="en-GB" sz="1733" b="0" i="0" u="none" strike="noStrike" kern="0" cap="none" spc="0" normalizeH="0" baseline="0" noProof="0" smtClean="0">
                <a:ln>
                  <a:noFill/>
                </a:ln>
                <a:solidFill>
                  <a:srgbClr val="549E39"/>
                </a:solidFill>
                <a:effectLst/>
                <a:uLnTx/>
                <a:uFillTx/>
                <a:latin typeface="Catamaran"/>
                <a:sym typeface="Catamar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GB" sz="1733" b="0" i="0" u="none" strike="noStrike" kern="0" cap="none" spc="0" normalizeH="0" baseline="0" noProof="0">
              <a:ln>
                <a:noFill/>
              </a:ln>
              <a:solidFill>
                <a:srgbClr val="549E39"/>
              </a:solidFill>
              <a:effectLst/>
              <a:uLnTx/>
              <a:uFillTx/>
              <a:latin typeface="Catamaran"/>
              <a:sym typeface="Catamaran"/>
            </a:endParaRPr>
          </a:p>
        </p:txBody>
      </p:sp>
      <p:sp>
        <p:nvSpPr>
          <p:cNvPr id="17" name="Google Shape;71;p5"/>
          <p:cNvSpPr/>
          <p:nvPr userDrawn="1"/>
        </p:nvSpPr>
        <p:spPr>
          <a:xfrm>
            <a:off x="-92031" y="405887"/>
            <a:ext cx="832027" cy="918392"/>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84;p5"/>
          <p:cNvSpPr txBox="1">
            <a:spLocks noGrp="1"/>
          </p:cNvSpPr>
          <p:nvPr>
            <p:ph type="title"/>
          </p:nvPr>
        </p:nvSpPr>
        <p:spPr>
          <a:xfrm>
            <a:off x="1007459" y="600885"/>
            <a:ext cx="8014000" cy="528400"/>
          </a:xfrm>
          <a:prstGeom prst="rect">
            <a:avLst/>
          </a:prstGeom>
        </p:spPr>
        <p:txBody>
          <a:bodyPr spcFirstLastPara="1" wrap="square" lIns="0" tIns="0" rIns="0" bIns="0"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r>
              <a:rPr lang="en-US"/>
              <a:t>Click to edit Master title style</a:t>
            </a:r>
            <a:endParaRPr/>
          </a:p>
        </p:txBody>
      </p:sp>
      <p:sp>
        <p:nvSpPr>
          <p:cNvPr id="19" name="Google Shape;127;p8"/>
          <p:cNvSpPr/>
          <p:nvPr userDrawn="1"/>
        </p:nvSpPr>
        <p:spPr>
          <a:xfrm>
            <a:off x="8428999" y="6015248"/>
            <a:ext cx="1871424" cy="137028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28;p8"/>
          <p:cNvSpPr/>
          <p:nvPr userDrawn="1"/>
        </p:nvSpPr>
        <p:spPr>
          <a:xfrm>
            <a:off x="10409859" y="6015248"/>
            <a:ext cx="1871424" cy="137028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30;p8"/>
          <p:cNvSpPr/>
          <p:nvPr userDrawn="1"/>
        </p:nvSpPr>
        <p:spPr>
          <a:xfrm rot="10800000">
            <a:off x="10371085" y="-281314"/>
            <a:ext cx="1872720" cy="687200"/>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34;p8"/>
          <p:cNvSpPr/>
          <p:nvPr userDrawn="1"/>
        </p:nvSpPr>
        <p:spPr>
          <a:xfrm>
            <a:off x="11905508" y="5641809"/>
            <a:ext cx="676593" cy="74687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35;p8"/>
          <p:cNvSpPr/>
          <p:nvPr userDrawn="1"/>
        </p:nvSpPr>
        <p:spPr>
          <a:xfrm rot="10800000">
            <a:off x="9837831" y="-281363"/>
            <a:ext cx="961056" cy="703709"/>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30;p8"/>
          <p:cNvSpPr/>
          <p:nvPr userDrawn="1"/>
        </p:nvSpPr>
        <p:spPr>
          <a:xfrm rot="5400000">
            <a:off x="-592760" y="4735288"/>
            <a:ext cx="1872720" cy="687200"/>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35;p8"/>
          <p:cNvSpPr/>
          <p:nvPr userDrawn="1"/>
        </p:nvSpPr>
        <p:spPr>
          <a:xfrm rot="5400000">
            <a:off x="-404438" y="3581390"/>
            <a:ext cx="961056" cy="703709"/>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09528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24"/>
        <p:cNvGrpSpPr/>
        <p:nvPr/>
      </p:nvGrpSpPr>
      <p:grpSpPr>
        <a:xfrm>
          <a:off x="0" y="0"/>
          <a:ext cx="0" cy="0"/>
          <a:chOff x="0" y="0"/>
          <a:chExt cx="0" cy="0"/>
        </a:xfrm>
      </p:grpSpPr>
      <p:grpSp>
        <p:nvGrpSpPr>
          <p:cNvPr id="126" name="Google Shape;126;p8"/>
          <p:cNvGrpSpPr/>
          <p:nvPr/>
        </p:nvGrpSpPr>
        <p:grpSpPr>
          <a:xfrm>
            <a:off x="8427988" y="-9"/>
            <a:ext cx="4841091" cy="6857997"/>
            <a:chOff x="6320991" y="-7"/>
            <a:chExt cx="3630818" cy="5143498"/>
          </a:xfrm>
        </p:grpSpPr>
        <p:sp>
          <p:nvSpPr>
            <p:cNvPr id="127" name="Google Shape;127;p8"/>
            <p:cNvSpPr/>
            <p:nvPr/>
          </p:nvSpPr>
          <p:spPr>
            <a:xfrm>
              <a:off x="6320991" y="4115782"/>
              <a:ext cx="1403568" cy="102771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8"/>
            <p:cNvSpPr/>
            <p:nvPr/>
          </p:nvSpPr>
          <p:spPr>
            <a:xfrm>
              <a:off x="7806636" y="4115782"/>
              <a:ext cx="1403568" cy="1027710"/>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8"/>
            <p:cNvSpPr/>
            <p:nvPr/>
          </p:nvSpPr>
          <p:spPr>
            <a:xfrm>
              <a:off x="8548210" y="260974"/>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8"/>
            <p:cNvSpPr/>
            <p:nvPr/>
          </p:nvSpPr>
          <p:spPr>
            <a:xfrm rot="10800000">
              <a:off x="7806422" y="30"/>
              <a:ext cx="1404540" cy="515400"/>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8"/>
            <p:cNvSpPr/>
            <p:nvPr/>
          </p:nvSpPr>
          <p:spPr>
            <a:xfrm>
              <a:off x="7806643" y="1543679"/>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132;p8"/>
            <p:cNvSpPr/>
            <p:nvPr/>
          </p:nvSpPr>
          <p:spPr>
            <a:xfrm>
              <a:off x="7065077" y="260974"/>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133;p8"/>
            <p:cNvSpPr/>
            <p:nvPr/>
          </p:nvSpPr>
          <p:spPr>
            <a:xfrm>
              <a:off x="8745616" y="1335143"/>
              <a:ext cx="835681" cy="922460"/>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134;p8"/>
            <p:cNvSpPr/>
            <p:nvPr/>
          </p:nvSpPr>
          <p:spPr>
            <a:xfrm>
              <a:off x="7133773" y="3941724"/>
              <a:ext cx="507445" cy="560158"/>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8"/>
            <p:cNvSpPr/>
            <p:nvPr/>
          </p:nvSpPr>
          <p:spPr>
            <a:xfrm rot="10800000">
              <a:off x="7406482" y="-7"/>
              <a:ext cx="720792" cy="527782"/>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8"/>
            <p:cNvSpPr/>
            <p:nvPr/>
          </p:nvSpPr>
          <p:spPr>
            <a:xfrm>
              <a:off x="7331887" y="2181982"/>
              <a:ext cx="962029" cy="106196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accent1">
                <a:lumMod val="75000"/>
                <a:alpha val="1508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137;p8"/>
            <p:cNvSpPr/>
            <p:nvPr/>
          </p:nvSpPr>
          <p:spPr>
            <a:xfrm>
              <a:off x="8548210" y="2833077"/>
              <a:ext cx="1403600" cy="154938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9" name="Google Shape;139;p8"/>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DD1EF91-7FA4-4D17-BE83-9251EB35AEB2}" type="slidenum">
              <a:rPr kumimoji="0" lang="en-GB" sz="1733" b="0" i="0" u="none" strike="noStrike" kern="0" cap="none" spc="0" normalizeH="0" baseline="0" noProof="0" smtClean="0">
                <a:ln>
                  <a:noFill/>
                </a:ln>
                <a:solidFill>
                  <a:srgbClr val="549E39"/>
                </a:solidFill>
                <a:effectLst/>
                <a:uLnTx/>
                <a:uFillTx/>
                <a:latin typeface="Catamaran"/>
                <a:sym typeface="Catamar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GB" sz="1733" b="0" i="0" u="none" strike="noStrike" kern="0" cap="none" spc="0" normalizeH="0" baseline="0" noProof="0">
              <a:ln>
                <a:noFill/>
              </a:ln>
              <a:solidFill>
                <a:srgbClr val="549E39"/>
              </a:solidFill>
              <a:effectLst/>
              <a:uLnTx/>
              <a:uFillTx/>
              <a:latin typeface="Catamaran"/>
              <a:sym typeface="Catamaran"/>
            </a:endParaRPr>
          </a:p>
        </p:txBody>
      </p:sp>
    </p:spTree>
    <p:extLst>
      <p:ext uri="{BB962C8B-B14F-4D97-AF65-F5344CB8AC3E}">
        <p14:creationId xmlns:p14="http://schemas.microsoft.com/office/powerpoint/2010/main" val="948691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0"/>
        <p:cNvGrpSpPr/>
        <p:nvPr/>
      </p:nvGrpSpPr>
      <p:grpSpPr>
        <a:xfrm>
          <a:off x="0" y="0"/>
          <a:ext cx="0" cy="0"/>
          <a:chOff x="0" y="0"/>
          <a:chExt cx="0" cy="0"/>
        </a:xfrm>
      </p:grpSpPr>
      <p:sp>
        <p:nvSpPr>
          <p:cNvPr id="18" name="Google Shape;159;p10"/>
          <p:cNvSpPr/>
          <p:nvPr userDrawn="1"/>
        </p:nvSpPr>
        <p:spPr>
          <a:xfrm>
            <a:off x="9776237" y="5385701"/>
            <a:ext cx="2668248" cy="1472299"/>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60;p10"/>
          <p:cNvSpPr/>
          <p:nvPr userDrawn="1"/>
        </p:nvSpPr>
        <p:spPr>
          <a:xfrm rot="10800000">
            <a:off x="5546338" y="60"/>
            <a:ext cx="2670048" cy="979837"/>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161;p10"/>
          <p:cNvSpPr/>
          <p:nvPr userDrawn="1"/>
        </p:nvSpPr>
        <p:spPr>
          <a:xfrm rot="10800000">
            <a:off x="8366089" y="60"/>
            <a:ext cx="2670048" cy="979837"/>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162;p10"/>
          <p:cNvSpPr/>
          <p:nvPr userDrawn="1"/>
        </p:nvSpPr>
        <p:spPr>
          <a:xfrm rot="10800000">
            <a:off x="2727038" y="60"/>
            <a:ext cx="2670048" cy="979837"/>
          </a:xfrm>
          <a:custGeom>
            <a:avLst/>
            <a:gdLst/>
            <a:ahLst/>
            <a:cxnLst/>
            <a:rect l="l" t="t" r="r" b="b"/>
            <a:pathLst>
              <a:path w="21600" h="21175" extrusionOk="0">
                <a:moveTo>
                  <a:pt x="21600" y="21175"/>
                </a:moveTo>
                <a:lnTo>
                  <a:pt x="21600" y="20652"/>
                </a:lnTo>
                <a:cubicBezTo>
                  <a:pt x="21600" y="17251"/>
                  <a:pt x="20920" y="14109"/>
                  <a:pt x="19815" y="12409"/>
                </a:cubicBezTo>
                <a:lnTo>
                  <a:pt x="12585" y="1274"/>
                </a:lnTo>
                <a:cubicBezTo>
                  <a:pt x="11480" y="-425"/>
                  <a:pt x="10120" y="-425"/>
                  <a:pt x="9015" y="1274"/>
                </a:cubicBezTo>
                <a:lnTo>
                  <a:pt x="1785" y="12409"/>
                </a:lnTo>
                <a:cubicBezTo>
                  <a:pt x="680" y="14108"/>
                  <a:pt x="0" y="17251"/>
                  <a:pt x="0" y="20652"/>
                </a:cubicBezTo>
                <a:lnTo>
                  <a:pt x="0" y="2117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163;p10"/>
          <p:cNvSpPr/>
          <p:nvPr userDrawn="1"/>
        </p:nvSpPr>
        <p:spPr>
          <a:xfrm>
            <a:off x="4137604" y="5385701"/>
            <a:ext cx="2668248" cy="1472299"/>
          </a:xfrm>
          <a:custGeom>
            <a:avLst/>
            <a:gdLst/>
            <a:ahLst/>
            <a:cxnLst/>
            <a:rect l="l" t="t" r="r" b="b"/>
            <a:pathLst>
              <a:path w="21600" h="21315" extrusionOk="0">
                <a:moveTo>
                  <a:pt x="21600" y="21315"/>
                </a:moveTo>
                <a:lnTo>
                  <a:pt x="21600" y="13849"/>
                </a:lnTo>
                <a:cubicBezTo>
                  <a:pt x="21600" y="11569"/>
                  <a:pt x="20920" y="9461"/>
                  <a:pt x="19816" y="8321"/>
                </a:cubicBezTo>
                <a:lnTo>
                  <a:pt x="12585" y="855"/>
                </a:lnTo>
                <a:cubicBezTo>
                  <a:pt x="11480" y="-285"/>
                  <a:pt x="10120" y="-285"/>
                  <a:pt x="9015" y="855"/>
                </a:cubicBezTo>
                <a:lnTo>
                  <a:pt x="1785" y="8321"/>
                </a:lnTo>
                <a:cubicBezTo>
                  <a:pt x="680" y="9461"/>
                  <a:pt x="0" y="11569"/>
                  <a:pt x="0" y="13849"/>
                </a:cubicBezTo>
                <a:lnTo>
                  <a:pt x="0" y="21315"/>
                </a:ln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164;p10"/>
          <p:cNvSpPr/>
          <p:nvPr userDrawn="1"/>
        </p:nvSpPr>
        <p:spPr>
          <a:xfrm>
            <a:off x="-91347" y="2934581"/>
            <a:ext cx="2668217" cy="294530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165;p10"/>
          <p:cNvSpPr/>
          <p:nvPr userDrawn="1"/>
        </p:nvSpPr>
        <p:spPr>
          <a:xfrm>
            <a:off x="2727956" y="2934581"/>
            <a:ext cx="2668217" cy="294530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166;p10"/>
          <p:cNvSpPr/>
          <p:nvPr userDrawn="1"/>
        </p:nvSpPr>
        <p:spPr>
          <a:xfrm>
            <a:off x="8366559" y="2934581"/>
            <a:ext cx="2668217" cy="294530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167;p10"/>
          <p:cNvSpPr/>
          <p:nvPr userDrawn="1"/>
        </p:nvSpPr>
        <p:spPr>
          <a:xfrm>
            <a:off x="11185861" y="2934581"/>
            <a:ext cx="2668217" cy="294530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168;p10"/>
          <p:cNvSpPr/>
          <p:nvPr userDrawn="1"/>
        </p:nvSpPr>
        <p:spPr>
          <a:xfrm>
            <a:off x="-1501047" y="496181"/>
            <a:ext cx="2668217" cy="294530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169;p10"/>
          <p:cNvSpPr/>
          <p:nvPr userDrawn="1"/>
        </p:nvSpPr>
        <p:spPr>
          <a:xfrm>
            <a:off x="4137557" y="496181"/>
            <a:ext cx="2668217" cy="294530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170;p10"/>
          <p:cNvSpPr/>
          <p:nvPr userDrawn="1"/>
        </p:nvSpPr>
        <p:spPr>
          <a:xfrm>
            <a:off x="6956859" y="496181"/>
            <a:ext cx="2668217" cy="2945307"/>
          </a:xfrm>
          <a:custGeom>
            <a:avLst/>
            <a:gdLst/>
            <a:ahLst/>
            <a:cxnLst/>
            <a:rect l="l" t="t" r="r" b="b"/>
            <a:pathLst>
              <a:path w="21598" h="21315" extrusionOk="0">
                <a:moveTo>
                  <a:pt x="21599" y="14389"/>
                </a:moveTo>
                <a:lnTo>
                  <a:pt x="21599" y="6924"/>
                </a:lnTo>
                <a:cubicBezTo>
                  <a:pt x="21599" y="5784"/>
                  <a:pt x="20918" y="4730"/>
                  <a:pt x="19814" y="4161"/>
                </a:cubicBezTo>
                <a:lnTo>
                  <a:pt x="12583" y="428"/>
                </a:lnTo>
                <a:cubicBezTo>
                  <a:pt x="11478" y="-142"/>
                  <a:pt x="10118" y="-142"/>
                  <a:pt x="9013" y="428"/>
                </a:cubicBezTo>
                <a:lnTo>
                  <a:pt x="1783" y="4161"/>
                </a:lnTo>
                <a:cubicBezTo>
                  <a:pt x="679" y="4731"/>
                  <a:pt x="0" y="5784"/>
                  <a:pt x="0" y="6924"/>
                </a:cubicBezTo>
                <a:lnTo>
                  <a:pt x="0" y="14392"/>
                </a:lnTo>
                <a:cubicBezTo>
                  <a:pt x="1" y="15532"/>
                  <a:pt x="681" y="16585"/>
                  <a:pt x="1785" y="17155"/>
                </a:cubicBezTo>
                <a:lnTo>
                  <a:pt x="9016" y="20888"/>
                </a:lnTo>
                <a:cubicBezTo>
                  <a:pt x="10120" y="21458"/>
                  <a:pt x="11481" y="21458"/>
                  <a:pt x="12585" y="20888"/>
                </a:cubicBezTo>
                <a:lnTo>
                  <a:pt x="19816" y="17155"/>
                </a:lnTo>
                <a:cubicBezTo>
                  <a:pt x="20920" y="16584"/>
                  <a:pt x="21600" y="15530"/>
                  <a:pt x="21599" y="14389"/>
                </a:cubicBezTo>
                <a:close/>
              </a:path>
            </a:pathLst>
          </a:custGeom>
          <a:solidFill>
            <a:schemeClr val="bg1">
              <a:lumMod val="95000"/>
            </a:schemeClr>
          </a:solidFill>
          <a:ln>
            <a:noFill/>
          </a:ln>
        </p:spPr>
        <p:txBody>
          <a:bodyPr spcFirstLastPara="1" wrap="square" lIns="45700" tIns="45700" rIns="45700"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9"/>
          <p:cNvSpPr txBox="1">
            <a:spLocks noGrp="1"/>
          </p:cNvSpPr>
          <p:nvPr>
            <p:ph type="body" idx="1"/>
          </p:nvPr>
        </p:nvSpPr>
        <p:spPr>
          <a:xfrm>
            <a:off x="1140400" y="5773467"/>
            <a:ext cx="9911200" cy="373600"/>
          </a:xfrm>
          <a:prstGeom prst="rect">
            <a:avLst/>
          </a:prstGeom>
        </p:spPr>
        <p:txBody>
          <a:bodyPr spcFirstLastPara="1" wrap="square" lIns="0" tIns="0" rIns="0" bIns="0" anchor="t" anchorCtr="0">
            <a:noAutofit/>
          </a:bodyPr>
          <a:lstStyle>
            <a:lvl1pPr marL="609585" lvl="0" indent="-304792" algn="ctr" rtl="0">
              <a:spcBef>
                <a:spcPts val="0"/>
              </a:spcBef>
              <a:spcAft>
                <a:spcPts val="1067"/>
              </a:spcAft>
              <a:buSzPts val="1800"/>
              <a:buNone/>
              <a:defRPr sz="2400"/>
            </a:lvl1pPr>
          </a:lstStyle>
          <a:p>
            <a:pPr lvl="0"/>
            <a:r>
              <a:rPr lang="en-US"/>
              <a:t>Click to edit Master text styles</a:t>
            </a:r>
          </a:p>
        </p:txBody>
      </p:sp>
      <p:sp>
        <p:nvSpPr>
          <p:cNvPr id="155" name="Google Shape;155;p9"/>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DD1EF91-7FA4-4D17-BE83-9251EB35AEB2}" type="slidenum">
              <a:rPr kumimoji="0" lang="en-GB" sz="1733" b="0" i="0" u="none" strike="noStrike" kern="0" cap="none" spc="0" normalizeH="0" baseline="0" noProof="0" smtClean="0">
                <a:ln>
                  <a:noFill/>
                </a:ln>
                <a:solidFill>
                  <a:srgbClr val="549E39"/>
                </a:solidFill>
                <a:effectLst/>
                <a:uLnTx/>
                <a:uFillTx/>
                <a:latin typeface="Catamaran"/>
                <a:sym typeface="Catamar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GB" sz="1733" b="0" i="0" u="none" strike="noStrike" kern="0" cap="none" spc="0" normalizeH="0" baseline="0" noProof="0">
              <a:ln>
                <a:noFill/>
              </a:ln>
              <a:solidFill>
                <a:srgbClr val="549E39"/>
              </a:solidFill>
              <a:effectLst/>
              <a:uLnTx/>
              <a:uFillTx/>
              <a:latin typeface="Catamaran"/>
              <a:sym typeface="Catamaran"/>
            </a:endParaRPr>
          </a:p>
        </p:txBody>
      </p:sp>
      <p:sp>
        <p:nvSpPr>
          <p:cNvPr id="156" name="Google Shape;156;p9"/>
          <p:cNvSpPr/>
          <p:nvPr/>
        </p:nvSpPr>
        <p:spPr>
          <a:xfrm>
            <a:off x="5679984" y="6248742"/>
            <a:ext cx="832032" cy="609188"/>
          </a:xfrm>
          <a:custGeom>
            <a:avLst/>
            <a:gdLst/>
            <a:ahLst/>
            <a:cxnLst/>
            <a:rect l="l" t="t" r="r" b="b"/>
            <a:pathLst>
              <a:path w="21600" h="21385" extrusionOk="0">
                <a:moveTo>
                  <a:pt x="21600" y="21385"/>
                </a:moveTo>
                <a:lnTo>
                  <a:pt x="21600" y="10472"/>
                </a:lnTo>
                <a:cubicBezTo>
                  <a:pt x="21600" y="8748"/>
                  <a:pt x="20920" y="7155"/>
                  <a:pt x="19816" y="6292"/>
                </a:cubicBezTo>
                <a:lnTo>
                  <a:pt x="12585" y="647"/>
                </a:lnTo>
                <a:cubicBezTo>
                  <a:pt x="11480" y="-215"/>
                  <a:pt x="10120" y="-215"/>
                  <a:pt x="9015" y="647"/>
                </a:cubicBezTo>
                <a:lnTo>
                  <a:pt x="1785" y="6292"/>
                </a:lnTo>
                <a:cubicBezTo>
                  <a:pt x="680" y="7154"/>
                  <a:pt x="0" y="8748"/>
                  <a:pt x="0" y="10472"/>
                </a:cubicBezTo>
                <a:lnTo>
                  <a:pt x="0" y="21385"/>
                </a:lnTo>
                <a:close/>
              </a:path>
            </a:pathLst>
          </a:custGeom>
          <a:solidFill>
            <a:schemeClr val="accent1"/>
          </a:solidFill>
          <a:ln>
            <a:noFill/>
          </a:ln>
        </p:spPr>
        <p:txBody>
          <a:bodyPr spcFirstLastPara="1" wrap="square" lIns="60933" tIns="60933" rIns="60933" bIns="60933"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24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8860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38800" y="1114667"/>
            <a:ext cx="8014000" cy="528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accent1"/>
              </a:buClr>
              <a:buSzPts val="3200"/>
              <a:buFont typeface="Catamaran"/>
              <a:buNone/>
              <a:defRPr sz="3200" b="1">
                <a:solidFill>
                  <a:schemeClr val="accent1"/>
                </a:solidFill>
                <a:latin typeface="Catamaran"/>
                <a:ea typeface="Catamaran"/>
                <a:cs typeface="Catamaran"/>
                <a:sym typeface="Catamaran"/>
              </a:defRPr>
            </a:lvl1pPr>
            <a:lvl2pPr lvl="1" rtl="0">
              <a:lnSpc>
                <a:spcPct val="90000"/>
              </a:lnSpc>
              <a:spcBef>
                <a:spcPts val="0"/>
              </a:spcBef>
              <a:spcAft>
                <a:spcPts val="0"/>
              </a:spcAft>
              <a:buClr>
                <a:schemeClr val="accent1"/>
              </a:buClr>
              <a:buSzPts val="3200"/>
              <a:buFont typeface="Catamaran"/>
              <a:buNone/>
              <a:defRPr sz="3200" b="1">
                <a:solidFill>
                  <a:schemeClr val="accent1"/>
                </a:solidFill>
                <a:latin typeface="Catamaran"/>
                <a:ea typeface="Catamaran"/>
                <a:cs typeface="Catamaran"/>
                <a:sym typeface="Catamaran"/>
              </a:defRPr>
            </a:lvl2pPr>
            <a:lvl3pPr lvl="2" rtl="0">
              <a:lnSpc>
                <a:spcPct val="90000"/>
              </a:lnSpc>
              <a:spcBef>
                <a:spcPts val="0"/>
              </a:spcBef>
              <a:spcAft>
                <a:spcPts val="0"/>
              </a:spcAft>
              <a:buClr>
                <a:schemeClr val="accent1"/>
              </a:buClr>
              <a:buSzPts val="3200"/>
              <a:buFont typeface="Catamaran"/>
              <a:buNone/>
              <a:defRPr sz="3200" b="1">
                <a:solidFill>
                  <a:schemeClr val="accent1"/>
                </a:solidFill>
                <a:latin typeface="Catamaran"/>
                <a:ea typeface="Catamaran"/>
                <a:cs typeface="Catamaran"/>
                <a:sym typeface="Catamaran"/>
              </a:defRPr>
            </a:lvl3pPr>
            <a:lvl4pPr lvl="3" rtl="0">
              <a:lnSpc>
                <a:spcPct val="90000"/>
              </a:lnSpc>
              <a:spcBef>
                <a:spcPts val="0"/>
              </a:spcBef>
              <a:spcAft>
                <a:spcPts val="0"/>
              </a:spcAft>
              <a:buClr>
                <a:schemeClr val="accent1"/>
              </a:buClr>
              <a:buSzPts val="3200"/>
              <a:buFont typeface="Catamaran"/>
              <a:buNone/>
              <a:defRPr sz="3200" b="1">
                <a:solidFill>
                  <a:schemeClr val="accent1"/>
                </a:solidFill>
                <a:latin typeface="Catamaran"/>
                <a:ea typeface="Catamaran"/>
                <a:cs typeface="Catamaran"/>
                <a:sym typeface="Catamaran"/>
              </a:defRPr>
            </a:lvl4pPr>
            <a:lvl5pPr lvl="4" rtl="0">
              <a:lnSpc>
                <a:spcPct val="90000"/>
              </a:lnSpc>
              <a:spcBef>
                <a:spcPts val="0"/>
              </a:spcBef>
              <a:spcAft>
                <a:spcPts val="0"/>
              </a:spcAft>
              <a:buClr>
                <a:schemeClr val="accent1"/>
              </a:buClr>
              <a:buSzPts val="3200"/>
              <a:buFont typeface="Catamaran"/>
              <a:buNone/>
              <a:defRPr sz="3200" b="1">
                <a:solidFill>
                  <a:schemeClr val="accent1"/>
                </a:solidFill>
                <a:latin typeface="Catamaran"/>
                <a:ea typeface="Catamaran"/>
                <a:cs typeface="Catamaran"/>
                <a:sym typeface="Catamaran"/>
              </a:defRPr>
            </a:lvl5pPr>
            <a:lvl6pPr lvl="5" rtl="0">
              <a:lnSpc>
                <a:spcPct val="90000"/>
              </a:lnSpc>
              <a:spcBef>
                <a:spcPts val="0"/>
              </a:spcBef>
              <a:spcAft>
                <a:spcPts val="0"/>
              </a:spcAft>
              <a:buClr>
                <a:schemeClr val="accent1"/>
              </a:buClr>
              <a:buSzPts val="3200"/>
              <a:buFont typeface="Catamaran"/>
              <a:buNone/>
              <a:defRPr sz="3200" b="1">
                <a:solidFill>
                  <a:schemeClr val="accent1"/>
                </a:solidFill>
                <a:latin typeface="Catamaran"/>
                <a:ea typeface="Catamaran"/>
                <a:cs typeface="Catamaran"/>
                <a:sym typeface="Catamaran"/>
              </a:defRPr>
            </a:lvl6pPr>
            <a:lvl7pPr lvl="6" rtl="0">
              <a:lnSpc>
                <a:spcPct val="90000"/>
              </a:lnSpc>
              <a:spcBef>
                <a:spcPts val="0"/>
              </a:spcBef>
              <a:spcAft>
                <a:spcPts val="0"/>
              </a:spcAft>
              <a:buClr>
                <a:schemeClr val="accent1"/>
              </a:buClr>
              <a:buSzPts val="3200"/>
              <a:buFont typeface="Catamaran"/>
              <a:buNone/>
              <a:defRPr sz="3200" b="1">
                <a:solidFill>
                  <a:schemeClr val="accent1"/>
                </a:solidFill>
                <a:latin typeface="Catamaran"/>
                <a:ea typeface="Catamaran"/>
                <a:cs typeface="Catamaran"/>
                <a:sym typeface="Catamaran"/>
              </a:defRPr>
            </a:lvl7pPr>
            <a:lvl8pPr lvl="7" rtl="0">
              <a:lnSpc>
                <a:spcPct val="90000"/>
              </a:lnSpc>
              <a:spcBef>
                <a:spcPts val="0"/>
              </a:spcBef>
              <a:spcAft>
                <a:spcPts val="0"/>
              </a:spcAft>
              <a:buClr>
                <a:schemeClr val="accent1"/>
              </a:buClr>
              <a:buSzPts val="3200"/>
              <a:buFont typeface="Catamaran"/>
              <a:buNone/>
              <a:defRPr sz="3200" b="1">
                <a:solidFill>
                  <a:schemeClr val="accent1"/>
                </a:solidFill>
                <a:latin typeface="Catamaran"/>
                <a:ea typeface="Catamaran"/>
                <a:cs typeface="Catamaran"/>
                <a:sym typeface="Catamaran"/>
              </a:defRPr>
            </a:lvl8pPr>
            <a:lvl9pPr lvl="8" rtl="0">
              <a:lnSpc>
                <a:spcPct val="90000"/>
              </a:lnSpc>
              <a:spcBef>
                <a:spcPts val="0"/>
              </a:spcBef>
              <a:spcAft>
                <a:spcPts val="0"/>
              </a:spcAft>
              <a:buClr>
                <a:schemeClr val="accent1"/>
              </a:buClr>
              <a:buSzPts val="3200"/>
              <a:buFont typeface="Catamaran"/>
              <a:buNone/>
              <a:defRPr sz="3200" b="1">
                <a:solidFill>
                  <a:schemeClr val="accent1"/>
                </a:solidFill>
                <a:latin typeface="Catamaran"/>
                <a:ea typeface="Catamaran"/>
                <a:cs typeface="Catamaran"/>
                <a:sym typeface="Catamaran"/>
              </a:defRPr>
            </a:lvl9pPr>
          </a:lstStyle>
          <a:p>
            <a:endParaRPr/>
          </a:p>
        </p:txBody>
      </p:sp>
      <p:sp>
        <p:nvSpPr>
          <p:cNvPr id="7" name="Google Shape;7;p1"/>
          <p:cNvSpPr txBox="1">
            <a:spLocks noGrp="1"/>
          </p:cNvSpPr>
          <p:nvPr>
            <p:ph type="body" idx="1"/>
          </p:nvPr>
        </p:nvSpPr>
        <p:spPr>
          <a:xfrm>
            <a:off x="1038800" y="2004733"/>
            <a:ext cx="8014000" cy="3845600"/>
          </a:xfrm>
          <a:prstGeom prst="rect">
            <a:avLst/>
          </a:prstGeom>
          <a:noFill/>
          <a:ln>
            <a:noFill/>
          </a:ln>
        </p:spPr>
        <p:txBody>
          <a:bodyPr spcFirstLastPara="1" wrap="square" lIns="0" tIns="0" rIns="0" bIns="0" anchor="t" anchorCtr="0">
            <a:noAutofit/>
          </a:bodyPr>
          <a:lstStyle>
            <a:lvl1pPr marL="457200" lvl="0" indent="-330200" rtl="0">
              <a:lnSpc>
                <a:spcPct val="115000"/>
              </a:lnSpc>
              <a:spcBef>
                <a:spcPts val="0"/>
              </a:spcBef>
              <a:spcAft>
                <a:spcPts val="0"/>
              </a:spcAft>
              <a:buClr>
                <a:schemeClr val="accent5"/>
              </a:buClr>
              <a:buSzPts val="1600"/>
              <a:buFont typeface="Catamaran Thin"/>
              <a:buChar char="⬢"/>
              <a:defRPr sz="2400">
                <a:solidFill>
                  <a:schemeClr val="dk1"/>
                </a:solidFill>
                <a:latin typeface="Catamaran Thin"/>
                <a:ea typeface="Catamaran Thin"/>
                <a:cs typeface="Catamaran Thin"/>
                <a:sym typeface="Catamaran Thin"/>
              </a:defRPr>
            </a:lvl1pPr>
            <a:lvl2pPr marL="914400" lvl="1" indent="-330200" rtl="0">
              <a:lnSpc>
                <a:spcPct val="115000"/>
              </a:lnSpc>
              <a:spcBef>
                <a:spcPts val="800"/>
              </a:spcBef>
              <a:spcAft>
                <a:spcPts val="0"/>
              </a:spcAft>
              <a:buClr>
                <a:schemeClr val="accent5"/>
              </a:buClr>
              <a:buSzPts val="1600"/>
              <a:buFont typeface="Catamaran Thin"/>
              <a:buChar char="⬡"/>
              <a:defRPr sz="2400">
                <a:solidFill>
                  <a:schemeClr val="dk1"/>
                </a:solidFill>
                <a:latin typeface="Catamaran Thin"/>
                <a:ea typeface="Catamaran Thin"/>
                <a:cs typeface="Catamaran Thin"/>
                <a:sym typeface="Catamaran Thin"/>
              </a:defRPr>
            </a:lvl2pPr>
            <a:lvl3pPr marL="1371600" lvl="2" indent="-330200" rtl="0">
              <a:lnSpc>
                <a:spcPct val="115000"/>
              </a:lnSpc>
              <a:spcBef>
                <a:spcPts val="800"/>
              </a:spcBef>
              <a:spcAft>
                <a:spcPts val="0"/>
              </a:spcAft>
              <a:buClr>
                <a:schemeClr val="dk2"/>
              </a:buClr>
              <a:buSzPts val="1600"/>
              <a:buFont typeface="Catamaran Thin"/>
              <a:buChar char="⬡"/>
              <a:defRPr sz="2400">
                <a:solidFill>
                  <a:schemeClr val="dk1"/>
                </a:solidFill>
                <a:latin typeface="Catamaran Thin"/>
                <a:ea typeface="Catamaran Thin"/>
                <a:cs typeface="Catamaran Thin"/>
                <a:sym typeface="Catamaran Thin"/>
              </a:defRPr>
            </a:lvl3pPr>
            <a:lvl4pPr marL="1828800" lvl="3" indent="-381000" rtl="0">
              <a:lnSpc>
                <a:spcPct val="115000"/>
              </a:lnSpc>
              <a:spcBef>
                <a:spcPts val="800"/>
              </a:spcBef>
              <a:spcAft>
                <a:spcPts val="0"/>
              </a:spcAft>
              <a:buClr>
                <a:schemeClr val="dk1"/>
              </a:buClr>
              <a:buSzPts val="2400"/>
              <a:buFont typeface="Catamaran Thin"/>
              <a:buChar char="●"/>
              <a:defRPr sz="2400">
                <a:solidFill>
                  <a:schemeClr val="dk1"/>
                </a:solidFill>
                <a:latin typeface="Catamaran Thin"/>
                <a:ea typeface="Catamaran Thin"/>
                <a:cs typeface="Catamaran Thin"/>
                <a:sym typeface="Catamaran Thin"/>
              </a:defRPr>
            </a:lvl4pPr>
            <a:lvl5pPr marL="2286000" lvl="4" indent="-381000" rtl="0">
              <a:lnSpc>
                <a:spcPct val="115000"/>
              </a:lnSpc>
              <a:spcBef>
                <a:spcPts val="800"/>
              </a:spcBef>
              <a:spcAft>
                <a:spcPts val="0"/>
              </a:spcAft>
              <a:buClr>
                <a:schemeClr val="dk1"/>
              </a:buClr>
              <a:buSzPts val="2400"/>
              <a:buFont typeface="Catamaran Thin"/>
              <a:buChar char="○"/>
              <a:defRPr sz="2400">
                <a:solidFill>
                  <a:schemeClr val="dk1"/>
                </a:solidFill>
                <a:latin typeface="Catamaran Thin"/>
                <a:ea typeface="Catamaran Thin"/>
                <a:cs typeface="Catamaran Thin"/>
                <a:sym typeface="Catamaran Thin"/>
              </a:defRPr>
            </a:lvl5pPr>
            <a:lvl6pPr marL="2743200" lvl="5" indent="-381000" rtl="0">
              <a:lnSpc>
                <a:spcPct val="115000"/>
              </a:lnSpc>
              <a:spcBef>
                <a:spcPts val="800"/>
              </a:spcBef>
              <a:spcAft>
                <a:spcPts val="0"/>
              </a:spcAft>
              <a:buClr>
                <a:schemeClr val="dk1"/>
              </a:buClr>
              <a:buSzPts val="2400"/>
              <a:buFont typeface="Catamaran Thin"/>
              <a:buChar char="■"/>
              <a:defRPr sz="2400">
                <a:solidFill>
                  <a:schemeClr val="dk1"/>
                </a:solidFill>
                <a:latin typeface="Catamaran Thin"/>
                <a:ea typeface="Catamaran Thin"/>
                <a:cs typeface="Catamaran Thin"/>
                <a:sym typeface="Catamaran Thin"/>
              </a:defRPr>
            </a:lvl6pPr>
            <a:lvl7pPr marL="3200400" lvl="6" indent="-381000" rtl="0">
              <a:lnSpc>
                <a:spcPct val="115000"/>
              </a:lnSpc>
              <a:spcBef>
                <a:spcPts val="800"/>
              </a:spcBef>
              <a:spcAft>
                <a:spcPts val="0"/>
              </a:spcAft>
              <a:buClr>
                <a:schemeClr val="dk1"/>
              </a:buClr>
              <a:buSzPts val="2400"/>
              <a:buFont typeface="Catamaran Thin"/>
              <a:buChar char="●"/>
              <a:defRPr sz="2400">
                <a:solidFill>
                  <a:schemeClr val="dk1"/>
                </a:solidFill>
                <a:latin typeface="Catamaran Thin"/>
                <a:ea typeface="Catamaran Thin"/>
                <a:cs typeface="Catamaran Thin"/>
                <a:sym typeface="Catamaran Thin"/>
              </a:defRPr>
            </a:lvl7pPr>
            <a:lvl8pPr marL="3657600" lvl="7" indent="-381000" rtl="0">
              <a:lnSpc>
                <a:spcPct val="115000"/>
              </a:lnSpc>
              <a:spcBef>
                <a:spcPts val="800"/>
              </a:spcBef>
              <a:spcAft>
                <a:spcPts val="0"/>
              </a:spcAft>
              <a:buClr>
                <a:schemeClr val="dk1"/>
              </a:buClr>
              <a:buSzPts val="2400"/>
              <a:buFont typeface="Catamaran Thin"/>
              <a:buChar char="○"/>
              <a:defRPr sz="2400">
                <a:solidFill>
                  <a:schemeClr val="dk1"/>
                </a:solidFill>
                <a:latin typeface="Catamaran Thin"/>
                <a:ea typeface="Catamaran Thin"/>
                <a:cs typeface="Catamaran Thin"/>
                <a:sym typeface="Catamaran Thin"/>
              </a:defRPr>
            </a:lvl8pPr>
            <a:lvl9pPr marL="4114800" lvl="8" indent="-381000" rtl="0">
              <a:lnSpc>
                <a:spcPct val="115000"/>
              </a:lnSpc>
              <a:spcBef>
                <a:spcPts val="800"/>
              </a:spcBef>
              <a:spcAft>
                <a:spcPts val="800"/>
              </a:spcAft>
              <a:buClr>
                <a:schemeClr val="dk1"/>
              </a:buClr>
              <a:buSzPts val="2400"/>
              <a:buFont typeface="Catamaran Thin"/>
              <a:buChar char="■"/>
              <a:defRPr sz="2400">
                <a:solidFill>
                  <a:schemeClr val="dk1"/>
                </a:solidFill>
                <a:latin typeface="Catamaran Thin"/>
                <a:ea typeface="Catamaran Thin"/>
                <a:cs typeface="Catamaran Thin"/>
                <a:sym typeface="Catamaran Thin"/>
              </a:defRPr>
            </a:lvl9pPr>
          </a:lstStyle>
          <a:p>
            <a:endParaRPr/>
          </a:p>
        </p:txBody>
      </p:sp>
      <p:sp>
        <p:nvSpPr>
          <p:cNvPr id="8" name="Google Shape;8;p1"/>
          <p:cNvSpPr txBox="1">
            <a:spLocks noGrp="1"/>
          </p:cNvSpPr>
          <p:nvPr>
            <p:ph type="sldNum" idx="12"/>
          </p:nvPr>
        </p:nvSpPr>
        <p:spPr>
          <a:xfrm>
            <a:off x="11307445" y="6333135"/>
            <a:ext cx="731600" cy="524800"/>
          </a:xfrm>
          <a:prstGeom prst="rect">
            <a:avLst/>
          </a:prstGeom>
          <a:noFill/>
          <a:ln>
            <a:noFill/>
          </a:ln>
        </p:spPr>
        <p:txBody>
          <a:bodyPr spcFirstLastPara="1" wrap="square" lIns="0" tIns="0" rIns="0" bIns="0" anchor="ctr" anchorCtr="0">
            <a:noAutofit/>
          </a:bodyPr>
          <a:lstStyle>
            <a:lvl1pPr lvl="0" algn="r" rtl="0">
              <a:buNone/>
              <a:defRPr sz="1733">
                <a:solidFill>
                  <a:schemeClr val="accent1"/>
                </a:solidFill>
                <a:latin typeface="Catamaran"/>
                <a:ea typeface="Catamaran"/>
                <a:cs typeface="Catamaran"/>
                <a:sym typeface="Catamaran"/>
              </a:defRPr>
            </a:lvl1pPr>
            <a:lvl2pPr lvl="1" algn="r" rtl="0">
              <a:buNone/>
              <a:defRPr sz="1733">
                <a:solidFill>
                  <a:schemeClr val="accent1"/>
                </a:solidFill>
                <a:latin typeface="Catamaran"/>
                <a:ea typeface="Catamaran"/>
                <a:cs typeface="Catamaran"/>
                <a:sym typeface="Catamaran"/>
              </a:defRPr>
            </a:lvl2pPr>
            <a:lvl3pPr lvl="2" algn="r" rtl="0">
              <a:buNone/>
              <a:defRPr sz="1733">
                <a:solidFill>
                  <a:schemeClr val="accent1"/>
                </a:solidFill>
                <a:latin typeface="Catamaran"/>
                <a:ea typeface="Catamaran"/>
                <a:cs typeface="Catamaran"/>
                <a:sym typeface="Catamaran"/>
              </a:defRPr>
            </a:lvl3pPr>
            <a:lvl4pPr lvl="3" algn="r" rtl="0">
              <a:buNone/>
              <a:defRPr sz="1733">
                <a:solidFill>
                  <a:schemeClr val="accent1"/>
                </a:solidFill>
                <a:latin typeface="Catamaran"/>
                <a:ea typeface="Catamaran"/>
                <a:cs typeface="Catamaran"/>
                <a:sym typeface="Catamaran"/>
              </a:defRPr>
            </a:lvl4pPr>
            <a:lvl5pPr lvl="4" algn="r" rtl="0">
              <a:buNone/>
              <a:defRPr sz="1733">
                <a:solidFill>
                  <a:schemeClr val="accent1"/>
                </a:solidFill>
                <a:latin typeface="Catamaran"/>
                <a:ea typeface="Catamaran"/>
                <a:cs typeface="Catamaran"/>
                <a:sym typeface="Catamaran"/>
              </a:defRPr>
            </a:lvl5pPr>
            <a:lvl6pPr lvl="5" algn="r" rtl="0">
              <a:buNone/>
              <a:defRPr sz="1733">
                <a:solidFill>
                  <a:schemeClr val="accent1"/>
                </a:solidFill>
                <a:latin typeface="Catamaran"/>
                <a:ea typeface="Catamaran"/>
                <a:cs typeface="Catamaran"/>
                <a:sym typeface="Catamaran"/>
              </a:defRPr>
            </a:lvl6pPr>
            <a:lvl7pPr lvl="6" algn="r" rtl="0">
              <a:buNone/>
              <a:defRPr sz="1733">
                <a:solidFill>
                  <a:schemeClr val="accent1"/>
                </a:solidFill>
                <a:latin typeface="Catamaran"/>
                <a:ea typeface="Catamaran"/>
                <a:cs typeface="Catamaran"/>
                <a:sym typeface="Catamaran"/>
              </a:defRPr>
            </a:lvl7pPr>
            <a:lvl8pPr lvl="7" algn="r" rtl="0">
              <a:buNone/>
              <a:defRPr sz="1733">
                <a:solidFill>
                  <a:schemeClr val="accent1"/>
                </a:solidFill>
                <a:latin typeface="Catamaran"/>
                <a:ea typeface="Catamaran"/>
                <a:cs typeface="Catamaran"/>
                <a:sym typeface="Catamaran"/>
              </a:defRPr>
            </a:lvl8pPr>
            <a:lvl9pPr lvl="8" algn="r" rtl="0">
              <a:buNone/>
              <a:defRPr sz="1733">
                <a:solidFill>
                  <a:schemeClr val="accent1"/>
                </a:solidFill>
                <a:latin typeface="Catamaran"/>
                <a:ea typeface="Catamaran"/>
                <a:cs typeface="Catamaran"/>
                <a:sym typeface="Catamaran"/>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FDD1EF91-7FA4-4D17-BE83-9251EB35AEB2}" type="slidenum">
              <a:rPr kumimoji="0" lang="en-GB" sz="1733" b="0" i="0" u="none" strike="noStrike" kern="0" cap="none" spc="0" normalizeH="0" baseline="0" noProof="0" smtClean="0">
                <a:ln>
                  <a:noFill/>
                </a:ln>
                <a:solidFill>
                  <a:srgbClr val="549E39"/>
                </a:solidFill>
                <a:effectLst/>
                <a:uLnTx/>
                <a:uFillTx/>
                <a:latin typeface="Catamaran"/>
                <a:sym typeface="Catamar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GB" sz="1733" b="0" i="0" u="none" strike="noStrike" kern="0" cap="none" spc="0" normalizeH="0" baseline="0" noProof="0">
              <a:ln>
                <a:noFill/>
              </a:ln>
              <a:solidFill>
                <a:srgbClr val="549E39"/>
              </a:solidFill>
              <a:effectLst/>
              <a:uLnTx/>
              <a:uFillTx/>
              <a:latin typeface="Catamaran"/>
              <a:sym typeface="Catamaran"/>
            </a:endParaRPr>
          </a:p>
        </p:txBody>
      </p:sp>
    </p:spTree>
    <p:extLst>
      <p:ext uri="{BB962C8B-B14F-4D97-AF65-F5344CB8AC3E}">
        <p14:creationId xmlns:p14="http://schemas.microsoft.com/office/powerpoint/2010/main" val="46484533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508434" y="465666"/>
            <a:ext cx="7380323" cy="1103787"/>
          </a:xfrm>
        </p:spPr>
        <p:txBody>
          <a:bodyPr/>
          <a:lstStyle/>
          <a:p>
            <a:pPr algn="ctr">
              <a:lnSpc>
                <a:spcPct val="100000"/>
              </a:lnSpc>
            </a:pPr>
            <a:r>
              <a:rPr lang="en-US" sz="3200" err="1"/>
              <a:t>Bài</a:t>
            </a:r>
            <a:r>
              <a:rPr lang="en-US" sz="3200"/>
              <a:t> 1</a:t>
            </a:r>
            <a:br>
              <a:rPr lang="en-US" sz="3200"/>
            </a:br>
            <a:r>
              <a:rPr lang="en-US" sz="3200" cap="all"/>
              <a:t>CẤU TRÚC </a:t>
            </a:r>
            <a:r>
              <a:rPr lang="en-US" sz="3200" cap="all" smtClean="0"/>
              <a:t>VÀ CHU KỲ CỦA TÓC</a:t>
            </a:r>
            <a:endParaRPr lang="en-US" sz="3200" cap="all" dirty="0"/>
          </a:p>
        </p:txBody>
      </p:sp>
      <p:pic>
        <p:nvPicPr>
          <p:cNvPr id="1026" name="Picture 2" descr="Cấu tạo của tóc ở người và 3 lớp hình thành nên thân tóc"/>
          <p:cNvPicPr>
            <a:picLocks noChangeAspect="1" noChangeArrowheads="1"/>
          </p:cNvPicPr>
          <p:nvPr/>
        </p:nvPicPr>
        <p:blipFill rotWithShape="1">
          <a:blip r:embed="rId3">
            <a:extLst>
              <a:ext uri="{28A0092B-C50C-407E-A947-70E740481C1C}">
                <a14:useLocalDpi xmlns:a14="http://schemas.microsoft.com/office/drawing/2010/main" val="0"/>
              </a:ext>
            </a:extLst>
          </a:blip>
          <a:srcRect t="18095"/>
          <a:stretch/>
        </p:blipFill>
        <p:spPr bwMode="auto">
          <a:xfrm>
            <a:off x="3051176" y="1964267"/>
            <a:ext cx="6516158" cy="4446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4374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800"/>
              <a:t>Cắt tóc có giúp tóc mọc nhanh hơn không?</a:t>
            </a:r>
            <a:endParaRPr lang="en-US" sz="2800"/>
          </a:p>
        </p:txBody>
      </p:sp>
      <p:sp>
        <p:nvSpPr>
          <p:cNvPr id="3" name="Text Placeholder 2"/>
          <p:cNvSpPr>
            <a:spLocks noGrp="1"/>
          </p:cNvSpPr>
          <p:nvPr>
            <p:ph type="body" idx="1"/>
          </p:nvPr>
        </p:nvSpPr>
        <p:spPr>
          <a:xfrm>
            <a:off x="775711" y="1979332"/>
            <a:ext cx="5142489" cy="1026334"/>
          </a:xfrm>
        </p:spPr>
        <p:txBody>
          <a:bodyPr/>
          <a:lstStyle/>
          <a:p>
            <a:pPr marL="169329" indent="0" algn="just">
              <a:lnSpc>
                <a:spcPct val="120000"/>
              </a:lnSpc>
              <a:spcBef>
                <a:spcPts val="300"/>
              </a:spcBef>
              <a:spcAft>
                <a:spcPts val="300"/>
              </a:spcAft>
              <a:buNone/>
            </a:pPr>
            <a:r>
              <a:rPr lang="en-US" sz="1800" kern="1200" smtClean="0">
                <a:latin typeface="+mj-lt"/>
              </a:rPr>
              <a:t>KHÔNG. </a:t>
            </a:r>
            <a:r>
              <a:rPr lang="vi-VN" sz="1800" kern="1200" smtClean="0">
                <a:latin typeface="+mj-lt"/>
              </a:rPr>
              <a:t>Các </a:t>
            </a:r>
            <a:r>
              <a:rPr lang="vi-VN" sz="1800" kern="1200">
                <a:latin typeface="+mj-lt"/>
              </a:rPr>
              <a:t>nghiên cứu đã chỉ ra tóc sẽ dài ra từ 1 – 2 cm mỗi tháng và 15 – 20 cm mỗi năm dù cho bạn có cắt tỉa tóc thường xuyên hay không. </a:t>
            </a:r>
            <a:endParaRPr lang="en-US" sz="1800" kern="1200">
              <a:latin typeface="+mj-lt"/>
            </a:endParaRPr>
          </a:p>
        </p:txBody>
      </p:sp>
      <p:pic>
        <p:nvPicPr>
          <p:cNvPr id="2050" name="Picture 2" descr="Xem Ngày Cắt Tóc - Chọn Ngày Tốt Lành, May Mắ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8056" y="1425699"/>
            <a:ext cx="4881619" cy="36612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8711" y="3512803"/>
            <a:ext cx="5210222" cy="1089529"/>
          </a:xfrm>
          <a:prstGeom prst="rect">
            <a:avLst/>
          </a:prstGeom>
        </p:spPr>
        <p:txBody>
          <a:bodyPr wrap="square">
            <a:spAutoFit/>
          </a:bodyPr>
          <a:lstStyle/>
          <a:p>
            <a:pPr marL="169329" algn="just">
              <a:lnSpc>
                <a:spcPct val="120000"/>
              </a:lnSpc>
              <a:spcBef>
                <a:spcPts val="300"/>
              </a:spcBef>
              <a:spcAft>
                <a:spcPts val="300"/>
              </a:spcAft>
              <a:buClr>
                <a:schemeClr val="accent5"/>
              </a:buClr>
              <a:buSzPts val="1600"/>
            </a:pPr>
            <a:r>
              <a:rPr lang="vi-VN">
                <a:solidFill>
                  <a:schemeClr val="dk1"/>
                </a:solidFill>
                <a:latin typeface="+mj-lt"/>
                <a:ea typeface="Catamaran Thin"/>
                <a:cs typeface="Catamaran Thin"/>
                <a:sym typeface="Catamaran Thin"/>
              </a:rPr>
              <a:t>Việc cắt tỉa tóc chỉ giúp bạn thay tóc mới chắc khỏe hơn chứ không phải cách làm tóc nhanh dài. </a:t>
            </a:r>
            <a:endParaRPr lang="en-US">
              <a:solidFill>
                <a:schemeClr val="dk1"/>
              </a:solidFill>
              <a:latin typeface="+mj-lt"/>
              <a:ea typeface="Catamaran Thin"/>
              <a:cs typeface="Catamaran Thin"/>
              <a:sym typeface="Catamaran Thin"/>
            </a:endParaRPr>
          </a:p>
        </p:txBody>
      </p:sp>
    </p:spTree>
    <p:extLst>
      <p:ext uri="{BB962C8B-B14F-4D97-AF65-F5344CB8AC3E}">
        <p14:creationId xmlns:p14="http://schemas.microsoft.com/office/powerpoint/2010/main" val="131114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499967" y="1063417"/>
            <a:ext cx="7380323" cy="1185858"/>
          </a:xfrm>
        </p:spPr>
        <p:txBody>
          <a:bodyPr/>
          <a:lstStyle/>
          <a:p>
            <a:pPr algn="ctr">
              <a:lnSpc>
                <a:spcPct val="100000"/>
              </a:lnSpc>
            </a:pPr>
            <a:r>
              <a:rPr lang="en-US" sz="3200" err="1"/>
              <a:t>Bài</a:t>
            </a:r>
            <a:r>
              <a:rPr lang="en-US" sz="3200"/>
              <a:t> </a:t>
            </a:r>
            <a:r>
              <a:rPr lang="en-US" sz="3200" smtClean="0"/>
              <a:t>2</a:t>
            </a:r>
            <a:r>
              <a:rPr lang="en-US" sz="3200"/>
              <a:t/>
            </a:r>
            <a:br>
              <a:rPr lang="en-US" sz="3200"/>
            </a:br>
            <a:r>
              <a:rPr lang="vi-VN" sz="3200" cap="all"/>
              <a:t>Những yếu tố ảnh hưởng đến mái tóc &amp; bí quyết để có một mái tóc khỏe mạnh</a:t>
            </a:r>
            <a:endParaRPr lang="en-US" sz="3200" cap="all"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6153" y="2494181"/>
            <a:ext cx="5807949" cy="3871966"/>
          </a:xfrm>
          <a:prstGeom prst="rect">
            <a:avLst/>
          </a:prstGeom>
        </p:spPr>
      </p:pic>
    </p:spTree>
    <p:extLst>
      <p:ext uri="{BB962C8B-B14F-4D97-AF65-F5344CB8AC3E}">
        <p14:creationId xmlns:p14="http://schemas.microsoft.com/office/powerpoint/2010/main" val="31209248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A895E2-0A19-4CCF-81F8-C2DC4D8DA853}"/>
              </a:ext>
            </a:extLst>
          </p:cNvPr>
          <p:cNvSpPr txBox="1"/>
          <p:nvPr/>
        </p:nvSpPr>
        <p:spPr>
          <a:xfrm>
            <a:off x="425660" y="312003"/>
            <a:ext cx="7894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300" normalizeH="0" baseline="0" noProof="0" dirty="0">
                <a:ln>
                  <a:noFill/>
                </a:ln>
                <a:solidFill>
                  <a:srgbClr val="549E39">
                    <a:lumMod val="75000"/>
                  </a:srgbClr>
                </a:solidFill>
                <a:effectLst/>
                <a:uLnTx/>
                <a:uFillTx/>
                <a:latin typeface="Arial" panose="020B0604020202020204"/>
                <a:ea typeface="+mn-ea"/>
                <a:cs typeface="Arial"/>
                <a:sym typeface="Arial"/>
              </a:rPr>
              <a:t>NỘI DUNG</a:t>
            </a:r>
            <a:endParaRPr kumimoji="0" lang="en-US" sz="2800" b="1" i="0" u="none" strike="noStrike" kern="1200" cap="none" spc="300" normalizeH="0" baseline="0" noProof="0" dirty="0">
              <a:ln>
                <a:noFill/>
              </a:ln>
              <a:solidFill>
                <a:srgbClr val="549E39">
                  <a:lumMod val="75000"/>
                </a:srgbClr>
              </a:solidFill>
              <a:effectLst/>
              <a:uLnTx/>
              <a:uFillTx/>
              <a:latin typeface="Arial" panose="020B0604020202020204"/>
              <a:ea typeface="+mn-ea"/>
              <a:cs typeface="Arial"/>
              <a:sym typeface="Arial"/>
            </a:endParaRPr>
          </a:p>
        </p:txBody>
      </p:sp>
      <p:cxnSp>
        <p:nvCxnSpPr>
          <p:cNvPr id="3" name="Straight Connector 2">
            <a:extLst>
              <a:ext uri="{FF2B5EF4-FFF2-40B4-BE49-F238E27FC236}">
                <a16:creationId xmlns:a16="http://schemas.microsoft.com/office/drawing/2014/main" id="{25021374-3EAB-4854-9FF7-099C840E7B59}"/>
              </a:ext>
            </a:extLst>
          </p:cNvPr>
          <p:cNvCxnSpPr/>
          <p:nvPr/>
        </p:nvCxnSpPr>
        <p:spPr>
          <a:xfrm>
            <a:off x="593782" y="1092654"/>
            <a:ext cx="176841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60D0E80-48B8-44E3-AF9C-48CD20DE94A0}"/>
              </a:ext>
            </a:extLst>
          </p:cNvPr>
          <p:cNvSpPr/>
          <p:nvPr/>
        </p:nvSpPr>
        <p:spPr>
          <a:xfrm>
            <a:off x="2362200" y="1432121"/>
            <a:ext cx="700089" cy="70008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Oval 4">
            <a:extLst>
              <a:ext uri="{FF2B5EF4-FFF2-40B4-BE49-F238E27FC236}">
                <a16:creationId xmlns:a16="http://schemas.microsoft.com/office/drawing/2014/main" id="{0B4A6177-DE39-4CF2-AA89-BAA4B2D9149F}"/>
              </a:ext>
            </a:extLst>
          </p:cNvPr>
          <p:cNvSpPr/>
          <p:nvPr/>
        </p:nvSpPr>
        <p:spPr>
          <a:xfrm>
            <a:off x="2319164" y="2549814"/>
            <a:ext cx="700089" cy="700089"/>
          </a:xfrm>
          <a:prstGeom prst="ellipse">
            <a:avLst/>
          </a:prstGeom>
          <a:solidFill>
            <a:schemeClr val="accent1"/>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89B1"/>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9D322FD6-EC3A-447D-A749-9080ABD2ADA2}"/>
              </a:ext>
            </a:extLst>
          </p:cNvPr>
          <p:cNvSpPr txBox="1"/>
          <p:nvPr/>
        </p:nvSpPr>
        <p:spPr>
          <a:xfrm>
            <a:off x="2509317" y="1489777"/>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1</a:t>
            </a:r>
          </a:p>
        </p:txBody>
      </p:sp>
      <p:sp>
        <p:nvSpPr>
          <p:cNvPr id="7" name="TextBox 6">
            <a:extLst>
              <a:ext uri="{FF2B5EF4-FFF2-40B4-BE49-F238E27FC236}">
                <a16:creationId xmlns:a16="http://schemas.microsoft.com/office/drawing/2014/main" id="{6D464903-81C3-4A0B-A494-58169BD30F40}"/>
              </a:ext>
            </a:extLst>
          </p:cNvPr>
          <p:cNvSpPr txBox="1"/>
          <p:nvPr/>
        </p:nvSpPr>
        <p:spPr>
          <a:xfrm>
            <a:off x="3209406" y="1432121"/>
            <a:ext cx="8040742" cy="950260"/>
          </a:xfrm>
          <a:prstGeom prst="rect">
            <a:avLst/>
          </a:prstGeom>
          <a:noFill/>
        </p:spPr>
        <p:txBody>
          <a:bodyPr wrap="square" rtlCol="0">
            <a:spAutoFit/>
          </a:bodyPr>
          <a:lstStyle/>
          <a:p>
            <a:pPr marL="0" marR="0" lvl="0" indent="0" algn="just" defTabSz="914400" rtl="0" eaLnBrk="1" fontAlgn="auto" latinLnBrk="0" hangingPunct="1">
              <a:lnSpc>
                <a:spcPct val="110000"/>
              </a:lnSpc>
              <a:spcBef>
                <a:spcPts val="300"/>
              </a:spcBef>
              <a:spcAft>
                <a:spcPts val="300"/>
              </a:spcAft>
              <a:buClrTx/>
              <a:buSzTx/>
              <a:buFontTx/>
              <a:buNone/>
              <a:tabLst/>
              <a:defRPr/>
            </a:pP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Tóc bị ảnh hưởng bởi yếu tố </a:t>
            </a:r>
            <a:r>
              <a:rPr kumimoji="0" lang="vi-VN"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nào</a:t>
            </a:r>
            <a:r>
              <a:rPr kumimoji="0" 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a:t>
            </a:r>
            <a:endParaRPr lang="en-US" sz="2400">
              <a:solidFill>
                <a:srgbClr val="000000"/>
              </a:solidFill>
              <a:latin typeface="Arial" panose="020B0604020202020204" pitchFamily="34" charset="0"/>
            </a:endParaRPr>
          </a:p>
          <a:p>
            <a:pPr marL="0" marR="0" lvl="0" indent="0" algn="just" defTabSz="914400" rtl="0" eaLnBrk="1" fontAlgn="auto" latinLnBrk="0" hangingPunct="1">
              <a:lnSpc>
                <a:spcPct val="110000"/>
              </a:lnSpc>
              <a:spcBef>
                <a:spcPts val="300"/>
              </a:spcBef>
              <a:spcAft>
                <a:spcPts val="300"/>
              </a:spcAft>
              <a:buClrTx/>
              <a:buSzTx/>
              <a:buFontTx/>
              <a:buNone/>
              <a:tabLst/>
              <a:defRPr/>
            </a:pPr>
            <a:r>
              <a:rPr kumimoji="0" lang="vi-VN"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(Yếu </a:t>
            </a: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tố bên ngoài + Yếu tố bên trong)</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
        <p:nvSpPr>
          <p:cNvPr id="8" name="Oval 7">
            <a:extLst>
              <a:ext uri="{FF2B5EF4-FFF2-40B4-BE49-F238E27FC236}">
                <a16:creationId xmlns:a16="http://schemas.microsoft.com/office/drawing/2014/main" id="{A60D0E80-48B8-44E3-AF9C-48CD20DE94A0}"/>
              </a:ext>
            </a:extLst>
          </p:cNvPr>
          <p:cNvSpPr/>
          <p:nvPr/>
        </p:nvSpPr>
        <p:spPr>
          <a:xfrm>
            <a:off x="2319164" y="3641018"/>
            <a:ext cx="700089" cy="70008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extBox 8">
            <a:extLst>
              <a:ext uri="{FF2B5EF4-FFF2-40B4-BE49-F238E27FC236}">
                <a16:creationId xmlns:a16="http://schemas.microsoft.com/office/drawing/2014/main" id="{9D322FD6-EC3A-447D-A749-9080ABD2ADA2}"/>
              </a:ext>
            </a:extLst>
          </p:cNvPr>
          <p:cNvSpPr txBox="1"/>
          <p:nvPr/>
        </p:nvSpPr>
        <p:spPr>
          <a:xfrm>
            <a:off x="2466281" y="3698674"/>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3</a:t>
            </a:r>
          </a:p>
        </p:txBody>
      </p:sp>
      <p:sp>
        <p:nvSpPr>
          <p:cNvPr id="10" name="TextBox 9">
            <a:extLst>
              <a:ext uri="{FF2B5EF4-FFF2-40B4-BE49-F238E27FC236}">
                <a16:creationId xmlns:a16="http://schemas.microsoft.com/office/drawing/2014/main" id="{9D322FD6-EC3A-447D-A749-9080ABD2ADA2}"/>
              </a:ext>
            </a:extLst>
          </p:cNvPr>
          <p:cNvSpPr txBox="1"/>
          <p:nvPr/>
        </p:nvSpPr>
        <p:spPr>
          <a:xfrm>
            <a:off x="2465003" y="2610301"/>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2</a:t>
            </a:r>
          </a:p>
        </p:txBody>
      </p:sp>
      <p:sp>
        <p:nvSpPr>
          <p:cNvPr id="11" name="Oval 10">
            <a:extLst>
              <a:ext uri="{FF2B5EF4-FFF2-40B4-BE49-F238E27FC236}">
                <a16:creationId xmlns:a16="http://schemas.microsoft.com/office/drawing/2014/main" id="{0B4A6177-DE39-4CF2-AA89-BAA4B2D9149F}"/>
              </a:ext>
            </a:extLst>
          </p:cNvPr>
          <p:cNvSpPr/>
          <p:nvPr/>
        </p:nvSpPr>
        <p:spPr>
          <a:xfrm>
            <a:off x="2315773" y="4758711"/>
            <a:ext cx="700089" cy="700089"/>
          </a:xfrm>
          <a:prstGeom prst="ellipse">
            <a:avLst/>
          </a:prstGeom>
          <a:solidFill>
            <a:schemeClr val="accent1"/>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89B1"/>
              </a:solidFill>
              <a:effectLst/>
              <a:uLnTx/>
              <a:uFillTx/>
              <a:latin typeface="Calibri" panose="020F0502020204030204"/>
              <a:ea typeface="+mn-ea"/>
              <a:cs typeface="+mn-cs"/>
              <a:sym typeface="Arial"/>
            </a:endParaRPr>
          </a:p>
        </p:txBody>
      </p:sp>
      <p:sp>
        <p:nvSpPr>
          <p:cNvPr id="12" name="TextBox 11">
            <a:extLst>
              <a:ext uri="{FF2B5EF4-FFF2-40B4-BE49-F238E27FC236}">
                <a16:creationId xmlns:a16="http://schemas.microsoft.com/office/drawing/2014/main" id="{9D322FD6-EC3A-447D-A749-9080ABD2ADA2}"/>
              </a:ext>
            </a:extLst>
          </p:cNvPr>
          <p:cNvSpPr txBox="1"/>
          <p:nvPr/>
        </p:nvSpPr>
        <p:spPr>
          <a:xfrm>
            <a:off x="2462889" y="4816367"/>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4</a:t>
            </a:r>
          </a:p>
        </p:txBody>
      </p:sp>
      <p:sp>
        <p:nvSpPr>
          <p:cNvPr id="13" name="TextBox 12">
            <a:extLst>
              <a:ext uri="{FF2B5EF4-FFF2-40B4-BE49-F238E27FC236}">
                <a16:creationId xmlns:a16="http://schemas.microsoft.com/office/drawing/2014/main" id="{6D464903-81C3-4A0B-A494-58169BD30F40}"/>
              </a:ext>
            </a:extLst>
          </p:cNvPr>
          <p:cNvSpPr txBox="1"/>
          <p:nvPr/>
        </p:nvSpPr>
        <p:spPr>
          <a:xfrm>
            <a:off x="3162978" y="4745917"/>
            <a:ext cx="7136491" cy="1052596"/>
          </a:xfrm>
          <a:prstGeom prst="rect">
            <a:avLst/>
          </a:prstGeom>
          <a:noFill/>
        </p:spPr>
        <p:txBody>
          <a:bodyPr wrap="square" rtlCol="0">
            <a:spAutoFit/>
          </a:bodyP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vi-VN" sz="2400" b="0" i="0" u="none" strike="noStrike" kern="0" cap="none" spc="0" normalizeH="0" baseline="0" noProof="0" smtClean="0">
                <a:ln>
                  <a:noFill/>
                </a:ln>
                <a:solidFill>
                  <a:prstClr val="black"/>
                </a:solidFill>
                <a:effectLst/>
                <a:uLnTx/>
                <a:uFillTx/>
                <a:latin typeface="Arial" panose="020B0604020202020204"/>
                <a:ea typeface="#9Slide02 Noi dung dai" panose="02000000000000000000" pitchFamily="2" charset="0"/>
                <a:cs typeface="Arial"/>
                <a:sym typeface="Arial"/>
              </a:rPr>
              <a:t>Các </a:t>
            </a:r>
            <a:r>
              <a:rPr kumimoji="0" lang="vi-VN" sz="2400" b="0" i="0" u="none" strike="noStrike" kern="0" cap="none" spc="0" normalizeH="0" baseline="0" noProof="0">
                <a:ln>
                  <a:noFill/>
                </a:ln>
                <a:solidFill>
                  <a:prstClr val="black"/>
                </a:solidFill>
                <a:effectLst/>
                <a:uLnTx/>
                <a:uFillTx/>
                <a:latin typeface="Arial" panose="020B0604020202020204"/>
                <a:ea typeface="#9Slide02 Noi dung dai" panose="02000000000000000000" pitchFamily="2" charset="0"/>
                <a:cs typeface="Arial"/>
                <a:sym typeface="Arial"/>
              </a:rPr>
              <a:t>bước chăm tóc đúng cách? Có nên sử dụng dầu xả trước khi sử dụng dầu gội hay không?</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
        <p:nvSpPr>
          <p:cNvPr id="14" name="TextBox 13">
            <a:extLst>
              <a:ext uri="{FF2B5EF4-FFF2-40B4-BE49-F238E27FC236}">
                <a16:creationId xmlns:a16="http://schemas.microsoft.com/office/drawing/2014/main" id="{6D464903-81C3-4A0B-A494-58169BD30F40}"/>
              </a:ext>
            </a:extLst>
          </p:cNvPr>
          <p:cNvSpPr txBox="1"/>
          <p:nvPr/>
        </p:nvSpPr>
        <p:spPr>
          <a:xfrm>
            <a:off x="3209405" y="2679424"/>
            <a:ext cx="8040742"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Arial"/>
                <a:ea typeface="#9Slide02 Noi dung dai" panose="02000000000000000000" pitchFamily="2" charset="0"/>
                <a:cs typeface="Arial"/>
                <a:sym typeface="Arial"/>
              </a:rPr>
              <a:t>Ánh sáng mặt trời có tác động tới tóc như thế nào?</a:t>
            </a:r>
            <a:endParaRPr kumimoji="0" lang="en-US" sz="2400" b="0" i="0" u="none" strike="noStrike" kern="1200" cap="none" spc="0" normalizeH="0" baseline="0" noProof="0" dirty="0">
              <a:ln>
                <a:noFill/>
              </a:ln>
              <a:solidFill>
                <a:prstClr val="black"/>
              </a:solidFill>
              <a:effectLst/>
              <a:uLnTx/>
              <a:uFillTx/>
              <a:latin typeface="Arial"/>
              <a:ea typeface="#9Slide02 Noi dung dai" panose="02000000000000000000" pitchFamily="2" charset="0"/>
              <a:cs typeface="Arial"/>
              <a:sym typeface="Arial"/>
            </a:endParaRPr>
          </a:p>
        </p:txBody>
      </p:sp>
      <p:sp>
        <p:nvSpPr>
          <p:cNvPr id="16" name="TextBox 15">
            <a:extLst>
              <a:ext uri="{FF2B5EF4-FFF2-40B4-BE49-F238E27FC236}">
                <a16:creationId xmlns:a16="http://schemas.microsoft.com/office/drawing/2014/main" id="{6D464903-81C3-4A0B-A494-58169BD30F40}"/>
              </a:ext>
            </a:extLst>
          </p:cNvPr>
          <p:cNvSpPr txBox="1"/>
          <p:nvPr/>
        </p:nvSpPr>
        <p:spPr>
          <a:xfrm>
            <a:off x="3209405" y="3777305"/>
            <a:ext cx="8040742"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Arial"/>
                <a:ea typeface="#9Slide02 Noi dung dai" panose="02000000000000000000" pitchFamily="2" charset="0"/>
                <a:cs typeface="Arial"/>
                <a:sym typeface="Arial"/>
              </a:rPr>
              <a:t>Bí quyết gì để tóc khỏe mạnh từ bên </a:t>
            </a:r>
            <a:r>
              <a:rPr kumimoji="0" lang="vi-VN" sz="2400" b="0" i="0" u="none" strike="noStrike" kern="0" cap="none" spc="0" normalizeH="0" baseline="0" noProof="0" smtClean="0">
                <a:ln>
                  <a:noFill/>
                </a:ln>
                <a:solidFill>
                  <a:prstClr val="black"/>
                </a:solidFill>
                <a:effectLst/>
                <a:uLnTx/>
                <a:uFillTx/>
                <a:latin typeface="Arial"/>
                <a:ea typeface="#9Slide02 Noi dung dai" panose="02000000000000000000" pitchFamily="2" charset="0"/>
                <a:cs typeface="Arial"/>
                <a:sym typeface="Arial"/>
              </a:rPr>
              <a:t>trong</a:t>
            </a:r>
            <a:r>
              <a:rPr kumimoji="0" lang="en-US" sz="2400" b="0" i="0" u="none" strike="noStrike" kern="0" cap="none" spc="0" normalizeH="0" baseline="0" noProof="0" smtClean="0">
                <a:ln>
                  <a:noFill/>
                </a:ln>
                <a:solidFill>
                  <a:prstClr val="black"/>
                </a:solidFill>
                <a:effectLst/>
                <a:uLnTx/>
                <a:uFillTx/>
                <a:latin typeface="Arial"/>
                <a:ea typeface="#9Slide02 Noi dung dai" panose="02000000000000000000" pitchFamily="2" charset="0"/>
                <a:cs typeface="Arial"/>
                <a:sym typeface="Arial"/>
              </a:rPr>
              <a:t>?</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Tree>
    <p:extLst>
      <p:ext uri="{BB962C8B-B14F-4D97-AF65-F5344CB8AC3E}">
        <p14:creationId xmlns:p14="http://schemas.microsoft.com/office/powerpoint/2010/main" val="344618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p:bldP spid="10" grpId="0"/>
      <p:bldP spid="11" grpId="0" animBg="1"/>
      <p:bldP spid="12" grpId="0"/>
      <p:bldP spid="13" grpId="0"/>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4734DF2-098D-40A7-8250-B6AB67142D51}"/>
              </a:ext>
            </a:extLst>
          </p:cNvPr>
          <p:cNvSpPr>
            <a:spLocks noGrp="1"/>
          </p:cNvSpPr>
          <p:nvPr>
            <p:ph type="title"/>
          </p:nvPr>
        </p:nvSpPr>
        <p:spPr>
          <a:xfrm>
            <a:off x="1075013" y="279400"/>
            <a:ext cx="8993223" cy="1295400"/>
          </a:xfrm>
        </p:spPr>
        <p:txBody>
          <a:bodyPr wrap="square" anchor="ctr">
            <a:noAutofit/>
          </a:bodyPr>
          <a:lstStyle/>
          <a:p>
            <a:pPr lvl="0">
              <a:defRPr/>
            </a:pPr>
            <a:r>
              <a:rPr lang="vi-VN" sz="2800">
                <a:sym typeface="Arial"/>
              </a:rPr>
              <a:t>Tóc bị ảnh hưởng bởi yếu tố nào</a:t>
            </a:r>
            <a:r>
              <a:rPr lang="en-US" sz="2800">
                <a:sym typeface="Arial"/>
              </a:rPr>
              <a:t/>
            </a:r>
            <a:br>
              <a:rPr lang="en-US" sz="2800">
                <a:sym typeface="Arial"/>
              </a:rPr>
            </a:br>
            <a:r>
              <a:rPr lang="vi-VN" sz="2800" smtClean="0">
                <a:sym typeface="Arial"/>
              </a:rPr>
              <a:t>(</a:t>
            </a:r>
            <a:r>
              <a:rPr lang="vi-VN" sz="2800">
                <a:sym typeface="Arial"/>
              </a:rPr>
              <a:t>Yếu tố bên ngoài + Yếu tố bên trong)</a:t>
            </a:r>
          </a:p>
        </p:txBody>
      </p:sp>
      <p:sp>
        <p:nvSpPr>
          <p:cNvPr id="6" name="Content Placeholder 2">
            <a:extLst>
              <a:ext uri="{FF2B5EF4-FFF2-40B4-BE49-F238E27FC236}">
                <a16:creationId xmlns:a16="http://schemas.microsoft.com/office/drawing/2014/main" id="{05B74AA9-D580-4019-8973-668B4A156BC9}"/>
              </a:ext>
            </a:extLst>
          </p:cNvPr>
          <p:cNvSpPr txBox="1">
            <a:spLocks/>
          </p:cNvSpPr>
          <p:nvPr/>
        </p:nvSpPr>
        <p:spPr>
          <a:xfrm>
            <a:off x="829733" y="1647825"/>
            <a:ext cx="10515600" cy="277177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609585" marR="0" lvl="0" indent="-440256" algn="l" rtl="0" eaLnBrk="1" hangingPunct="1">
              <a:lnSpc>
                <a:spcPct val="115000"/>
              </a:lnSpc>
              <a:spcBef>
                <a:spcPts val="0"/>
              </a:spcBef>
              <a:spcAft>
                <a:spcPts val="0"/>
              </a:spcAft>
              <a:buClr>
                <a:schemeClr val="accent5"/>
              </a:buClr>
              <a:buSzPts val="1600"/>
              <a:buFont typeface="Catamaran Thin"/>
              <a:buChar char="⬢"/>
              <a:defRPr sz="2400" b="0" i="0" u="none" strike="noStrike" cap="none">
                <a:solidFill>
                  <a:schemeClr val="dk1"/>
                </a:solidFill>
                <a:latin typeface="Catamaran Thin"/>
                <a:ea typeface="Catamaran Thin"/>
                <a:cs typeface="Catamaran Thin"/>
                <a:sym typeface="Catamaran Thin"/>
              </a:defRPr>
            </a:lvl1pPr>
            <a:lvl2pPr marL="1219170" marR="0" lvl="1" indent="-440256" algn="l" rtl="0" eaLnBrk="1" hangingPunct="1">
              <a:lnSpc>
                <a:spcPct val="115000"/>
              </a:lnSpc>
              <a:spcBef>
                <a:spcPts val="1067"/>
              </a:spcBef>
              <a:spcAft>
                <a:spcPts val="0"/>
              </a:spcAft>
              <a:buClr>
                <a:schemeClr val="accent5"/>
              </a:buClr>
              <a:buSzPts val="1600"/>
              <a:buFont typeface="Catamaran Thin"/>
              <a:buChar char="⬡"/>
              <a:defRPr sz="2400" b="0" i="0" u="none" strike="noStrike" cap="none">
                <a:solidFill>
                  <a:schemeClr val="dk1"/>
                </a:solidFill>
                <a:latin typeface="Catamaran Thin"/>
                <a:ea typeface="Catamaran Thin"/>
                <a:cs typeface="Catamaran Thin"/>
                <a:sym typeface="Catamaran Thin"/>
              </a:defRPr>
            </a:lvl2pPr>
            <a:lvl3pPr marL="1828754" marR="0" lvl="2" indent="-440256" algn="l" rtl="0" eaLnBrk="1" hangingPunct="1">
              <a:lnSpc>
                <a:spcPct val="115000"/>
              </a:lnSpc>
              <a:spcBef>
                <a:spcPts val="1067"/>
              </a:spcBef>
              <a:spcAft>
                <a:spcPts val="0"/>
              </a:spcAft>
              <a:buClr>
                <a:schemeClr val="dk2"/>
              </a:buClr>
              <a:buSzPts val="1600"/>
              <a:buFont typeface="Catamaran Thin"/>
              <a:buChar char="⬡"/>
              <a:defRPr sz="2400" b="0" i="0" u="none" strike="noStrike" cap="none">
                <a:solidFill>
                  <a:schemeClr val="dk1"/>
                </a:solidFill>
                <a:latin typeface="Catamaran Thin"/>
                <a:ea typeface="Catamaran Thin"/>
                <a:cs typeface="Catamaran Thin"/>
                <a:sym typeface="Catamaran Thin"/>
              </a:defRPr>
            </a:lvl3pPr>
            <a:lvl4pPr marL="2438339" marR="0" lvl="3" indent="-507987" algn="l" rtl="0" eaLnBrk="1" hangingPunct="1">
              <a:lnSpc>
                <a:spcPct val="115000"/>
              </a:lnSpc>
              <a:spcBef>
                <a:spcPts val="1067"/>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4pPr>
            <a:lvl5pPr marL="3047924" marR="0" lvl="4" indent="-507987" algn="l" rtl="0" eaLnBrk="1" hangingPunct="1">
              <a:lnSpc>
                <a:spcPct val="115000"/>
              </a:lnSpc>
              <a:spcBef>
                <a:spcPts val="1067"/>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5pPr>
            <a:lvl6pPr marL="3657509" marR="0" lvl="5" indent="-507987" algn="l" rtl="0" eaLnBrk="1" hangingPunct="1">
              <a:lnSpc>
                <a:spcPct val="115000"/>
              </a:lnSpc>
              <a:spcBef>
                <a:spcPts val="1067"/>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6pPr>
            <a:lvl7pPr marL="4267093" marR="0" lvl="6" indent="-507987" algn="l" rtl="0" eaLnBrk="1" hangingPunct="1">
              <a:lnSpc>
                <a:spcPct val="115000"/>
              </a:lnSpc>
              <a:spcBef>
                <a:spcPts val="1067"/>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7pPr>
            <a:lvl8pPr marL="4876678" marR="0" lvl="7" indent="-507987" algn="l" rtl="0" eaLnBrk="1" hangingPunct="1">
              <a:lnSpc>
                <a:spcPct val="115000"/>
              </a:lnSpc>
              <a:spcBef>
                <a:spcPts val="1067"/>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8pPr>
            <a:lvl9pPr marL="5486263" marR="0" lvl="8" indent="-507987" algn="l" rtl="0" eaLnBrk="1" hangingPunct="1">
              <a:lnSpc>
                <a:spcPct val="115000"/>
              </a:lnSpc>
              <a:spcBef>
                <a:spcPts val="1067"/>
              </a:spcBef>
              <a:spcAft>
                <a:spcPts val="1067"/>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9pPr>
          </a:lstStyle>
          <a:p>
            <a:pPr marL="609585" marR="0" lvl="0" indent="-440256" algn="l" defTabSz="914400" rtl="0" eaLnBrk="1" fontAlgn="auto" latinLnBrk="0" hangingPunct="1">
              <a:lnSpc>
                <a:spcPct val="115000"/>
              </a:lnSpc>
              <a:spcBef>
                <a:spcPts val="0"/>
              </a:spcBef>
              <a:spcAft>
                <a:spcPts val="0"/>
              </a:spcAft>
              <a:buClr>
                <a:schemeClr val="accent1"/>
              </a:buClr>
              <a:buSzPts val="1600"/>
              <a:buFont typeface="Catamaran Thin"/>
              <a:buChar char="⬢"/>
              <a:tabLst/>
              <a:defRPr/>
            </a:pPr>
            <a:r>
              <a:rPr kumimoji="0" lang="en-US" sz="2000" b="0" i="0" u="none" strike="noStrike" kern="0" cap="none" spc="0" normalizeH="0" baseline="0" noProof="0" smtClean="0">
                <a:ln>
                  <a:noFill/>
                </a:ln>
                <a:solidFill>
                  <a:prstClr val="black"/>
                </a:solidFill>
                <a:effectLst/>
                <a:uLnTx/>
                <a:uFillTx/>
                <a:latin typeface="+mj-lt"/>
                <a:sym typeface="Catamaran Thin"/>
              </a:rPr>
              <a:t>Yếu tố bên ngoài</a:t>
            </a:r>
          </a:p>
          <a:p>
            <a:pPr marL="1219170" marR="0" lvl="1" indent="-440256" algn="l" defTabSz="914400" rtl="0" eaLnBrk="1" fontAlgn="auto" latinLnBrk="0" hangingPunct="1">
              <a:lnSpc>
                <a:spcPct val="115000"/>
              </a:lnSpc>
              <a:spcBef>
                <a:spcPts val="1067"/>
              </a:spcBef>
              <a:spcAft>
                <a:spcPts val="0"/>
              </a:spcAft>
              <a:buClr>
                <a:schemeClr val="accent1"/>
              </a:buClr>
              <a:buSzPts val="1600"/>
              <a:buFont typeface="Catamaran Thin"/>
              <a:buChar char="⬡"/>
              <a:tabLst/>
              <a:defRPr/>
            </a:pPr>
            <a:r>
              <a:rPr kumimoji="0" lang="en-US" sz="2000" b="0" i="0" u="none" strike="noStrike" kern="0" cap="none" spc="0" normalizeH="0" baseline="0" noProof="0" smtClean="0">
                <a:ln>
                  <a:noFill/>
                </a:ln>
                <a:solidFill>
                  <a:prstClr val="black"/>
                </a:solidFill>
                <a:effectLst/>
                <a:uLnTx/>
                <a:uFillTx/>
                <a:latin typeface="+mj-lt"/>
                <a:sym typeface="Catamaran Thin"/>
              </a:rPr>
              <a:t>Môi trường: Chủ</a:t>
            </a:r>
            <a:r>
              <a:rPr kumimoji="0" lang="en-US" sz="2000" b="0" i="0" u="none" strike="noStrike" kern="0" cap="none" spc="0" normalizeH="0" noProof="0" smtClean="0">
                <a:ln>
                  <a:noFill/>
                </a:ln>
                <a:solidFill>
                  <a:prstClr val="black"/>
                </a:solidFill>
                <a:effectLst/>
                <a:uLnTx/>
                <a:uFillTx/>
                <a:latin typeface="+mj-lt"/>
                <a:sym typeface="Catamaran Thin"/>
              </a:rPr>
              <a:t> yếu là ánh sáng mặt trời</a:t>
            </a:r>
            <a:endParaRPr kumimoji="0" lang="en-US" sz="2000" b="0" i="0" u="none" strike="noStrike" kern="0" cap="none" spc="0" normalizeH="0" baseline="0" noProof="0" smtClean="0">
              <a:ln>
                <a:noFill/>
              </a:ln>
              <a:solidFill>
                <a:prstClr val="black"/>
              </a:solidFill>
              <a:effectLst/>
              <a:uLnTx/>
              <a:uFillTx/>
              <a:latin typeface="+mj-lt"/>
              <a:sym typeface="Catamaran Thin"/>
            </a:endParaRPr>
          </a:p>
          <a:p>
            <a:pPr marL="609585" marR="0" lvl="0" indent="-440256" algn="l" defTabSz="914400" rtl="0" eaLnBrk="1" fontAlgn="auto" latinLnBrk="0" hangingPunct="1">
              <a:lnSpc>
                <a:spcPct val="115000"/>
              </a:lnSpc>
              <a:spcBef>
                <a:spcPts val="600"/>
              </a:spcBef>
              <a:spcAft>
                <a:spcPts val="0"/>
              </a:spcAft>
              <a:buClr>
                <a:schemeClr val="accent1"/>
              </a:buClr>
              <a:buSzPts val="1600"/>
              <a:buFont typeface="Catamaran Thin"/>
              <a:buChar char="⬢"/>
              <a:tabLst/>
              <a:defRPr/>
            </a:pPr>
            <a:r>
              <a:rPr kumimoji="0" lang="en-US" sz="2000" b="0" i="0" u="none" strike="noStrike" kern="0" cap="none" spc="0" normalizeH="0" baseline="0" noProof="0" smtClean="0">
                <a:ln>
                  <a:noFill/>
                </a:ln>
                <a:solidFill>
                  <a:prstClr val="black"/>
                </a:solidFill>
                <a:effectLst/>
                <a:uLnTx/>
                <a:uFillTx/>
                <a:latin typeface="+mj-lt"/>
                <a:sym typeface="Catamaran Thin"/>
              </a:rPr>
              <a:t>Yếu tố bên trong</a:t>
            </a:r>
          </a:p>
          <a:p>
            <a:pPr marL="1219170" marR="0" lvl="1" indent="-440256" algn="l" defTabSz="914400" rtl="0" eaLnBrk="1" fontAlgn="auto" latinLnBrk="0" hangingPunct="1">
              <a:lnSpc>
                <a:spcPct val="115000"/>
              </a:lnSpc>
              <a:spcBef>
                <a:spcPts val="1067"/>
              </a:spcBef>
              <a:spcAft>
                <a:spcPts val="0"/>
              </a:spcAft>
              <a:buClr>
                <a:schemeClr val="accent1"/>
              </a:buClr>
              <a:buSzPts val="1600"/>
              <a:buFont typeface="Catamaran Thin"/>
              <a:buChar char="⬡"/>
              <a:tabLst/>
              <a:defRPr/>
            </a:pPr>
            <a:r>
              <a:rPr kumimoji="0" lang="en-US" sz="2000" b="0" i="0" u="none" strike="noStrike" kern="0" cap="none" spc="0" normalizeH="0" baseline="0" noProof="0" smtClean="0">
                <a:ln>
                  <a:noFill/>
                </a:ln>
                <a:solidFill>
                  <a:prstClr val="black"/>
                </a:solidFill>
                <a:effectLst/>
                <a:uLnTx/>
                <a:uFillTx/>
                <a:latin typeface="+mj-lt"/>
                <a:sym typeface="Catamaran Thin"/>
              </a:rPr>
              <a:t>Dinh dưỡng</a:t>
            </a:r>
          </a:p>
          <a:p>
            <a:pPr marL="1219170" marR="0" lvl="1" indent="-440256" algn="l" defTabSz="914400" rtl="0" eaLnBrk="1" fontAlgn="auto" latinLnBrk="0" hangingPunct="1">
              <a:lnSpc>
                <a:spcPct val="115000"/>
              </a:lnSpc>
              <a:spcBef>
                <a:spcPts val="1067"/>
              </a:spcBef>
              <a:spcAft>
                <a:spcPts val="0"/>
              </a:spcAft>
              <a:buClr>
                <a:schemeClr val="accent1"/>
              </a:buClr>
              <a:buSzPts val="1600"/>
              <a:buFont typeface="Catamaran Thin"/>
              <a:buChar char="⬡"/>
              <a:tabLst/>
              <a:defRPr/>
            </a:pPr>
            <a:r>
              <a:rPr kumimoji="0" lang="en-US" sz="2000" b="0" i="0" u="none" strike="noStrike" kern="0" cap="none" spc="0" normalizeH="0" baseline="0" noProof="0" smtClean="0">
                <a:ln>
                  <a:noFill/>
                </a:ln>
                <a:solidFill>
                  <a:prstClr val="black"/>
                </a:solidFill>
                <a:effectLst/>
                <a:uLnTx/>
                <a:uFillTx/>
                <a:latin typeface="+mj-lt"/>
                <a:sym typeface="Catamaran Thin"/>
              </a:rPr>
              <a:t>Sức khỏe</a:t>
            </a:r>
          </a:p>
          <a:p>
            <a:pPr marL="1219170" marR="0" lvl="1" indent="-440256" algn="l" defTabSz="914400" rtl="0" eaLnBrk="1" fontAlgn="auto" latinLnBrk="0" hangingPunct="1">
              <a:lnSpc>
                <a:spcPct val="115000"/>
              </a:lnSpc>
              <a:spcBef>
                <a:spcPts val="1067"/>
              </a:spcBef>
              <a:spcAft>
                <a:spcPts val="0"/>
              </a:spcAft>
              <a:buClr>
                <a:schemeClr val="accent1"/>
              </a:buClr>
              <a:buSzPts val="1600"/>
              <a:buFont typeface="Catamaran Thin"/>
              <a:buChar char="⬡"/>
              <a:tabLst/>
              <a:defRPr/>
            </a:pPr>
            <a:r>
              <a:rPr lang="en-US" sz="2000" kern="0" smtClean="0">
                <a:solidFill>
                  <a:prstClr val="black"/>
                </a:solidFill>
                <a:latin typeface="+mj-lt"/>
              </a:rPr>
              <a:t>Luyện tập </a:t>
            </a:r>
          </a:p>
          <a:p>
            <a:pPr marL="1219170" marR="0" lvl="1" indent="-440256" algn="l" defTabSz="914400" rtl="0" eaLnBrk="1" fontAlgn="auto" latinLnBrk="0" hangingPunct="1">
              <a:lnSpc>
                <a:spcPct val="115000"/>
              </a:lnSpc>
              <a:spcBef>
                <a:spcPts val="1067"/>
              </a:spcBef>
              <a:spcAft>
                <a:spcPts val="0"/>
              </a:spcAft>
              <a:buClr>
                <a:schemeClr val="accent1"/>
              </a:buClr>
              <a:buSzPts val="1600"/>
              <a:buFont typeface="Catamaran Thin"/>
              <a:buChar char="⬡"/>
              <a:tabLst/>
              <a:defRPr/>
            </a:pPr>
            <a:r>
              <a:rPr kumimoji="0" lang="en-US" sz="2000" b="0" i="0" u="none" strike="noStrike" kern="0" cap="none" spc="0" normalizeH="0" baseline="0" noProof="0" smtClean="0">
                <a:ln>
                  <a:noFill/>
                </a:ln>
                <a:solidFill>
                  <a:prstClr val="black"/>
                </a:solidFill>
                <a:effectLst/>
                <a:uLnTx/>
                <a:uFillTx/>
                <a:latin typeface="+mj-lt"/>
                <a:sym typeface="Catamaran Thin"/>
              </a:rPr>
              <a:t>Cơ</a:t>
            </a:r>
            <a:r>
              <a:rPr kumimoji="0" lang="en-US" sz="2000" b="0" i="0" u="none" strike="noStrike" kern="0" cap="none" spc="0" normalizeH="0" noProof="0" smtClean="0">
                <a:ln>
                  <a:noFill/>
                </a:ln>
                <a:solidFill>
                  <a:prstClr val="black"/>
                </a:solidFill>
                <a:effectLst/>
                <a:uLnTx/>
                <a:uFillTx/>
                <a:latin typeface="+mj-lt"/>
                <a:sym typeface="Catamaran Thin"/>
              </a:rPr>
              <a:t> địa (có người sinh ra tóc dày hoặc ít tóc, làm cho tóc mỏng,…)</a:t>
            </a:r>
            <a:endParaRPr kumimoji="0" lang="en-US" sz="2000" b="0" i="0" u="none" strike="noStrike" kern="0" cap="none" spc="0" normalizeH="0" baseline="0" noProof="0">
              <a:ln>
                <a:noFill/>
              </a:ln>
              <a:solidFill>
                <a:prstClr val="black"/>
              </a:solidFill>
              <a:effectLst/>
              <a:uLnTx/>
              <a:uFillTx/>
              <a:latin typeface="+mj-lt"/>
              <a:sym typeface="Catamaran Thin"/>
            </a:endParaRPr>
          </a:p>
        </p:txBody>
      </p:sp>
    </p:spTree>
    <p:extLst>
      <p:ext uri="{BB962C8B-B14F-4D97-AF65-F5344CB8AC3E}">
        <p14:creationId xmlns:p14="http://schemas.microsoft.com/office/powerpoint/2010/main" val="990958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4734DF2-098D-40A7-8250-B6AB67142D51}"/>
              </a:ext>
            </a:extLst>
          </p:cNvPr>
          <p:cNvSpPr>
            <a:spLocks noGrp="1"/>
          </p:cNvSpPr>
          <p:nvPr>
            <p:ph type="title"/>
          </p:nvPr>
        </p:nvSpPr>
        <p:spPr>
          <a:xfrm>
            <a:off x="1058080" y="512863"/>
            <a:ext cx="8993223" cy="528400"/>
          </a:xfrm>
        </p:spPr>
        <p:txBody>
          <a:bodyPr wrap="square" anchor="ctr">
            <a:normAutofit/>
          </a:bodyPr>
          <a:lstStyle/>
          <a:p>
            <a:pPr>
              <a:defRPr/>
            </a:pPr>
            <a:r>
              <a:rPr lang="vi-VN" sz="2800"/>
              <a:t>Ánh sáng mặt trời có tác động tới tóc như thế nào?</a:t>
            </a:r>
          </a:p>
        </p:txBody>
      </p:sp>
      <p:sp>
        <p:nvSpPr>
          <p:cNvPr id="3" name="Rectangle 2"/>
          <p:cNvSpPr/>
          <p:nvPr/>
        </p:nvSpPr>
        <p:spPr>
          <a:xfrm>
            <a:off x="733456" y="1564548"/>
            <a:ext cx="5235544" cy="3160865"/>
          </a:xfrm>
          <a:prstGeom prst="rect">
            <a:avLst/>
          </a:prstGeom>
        </p:spPr>
        <p:txBody>
          <a:bodyPr wrap="square">
            <a:spAutoFit/>
          </a:bodyPr>
          <a:lstStyle/>
          <a:p>
            <a:pPr marL="169329" lvl="0" algn="just" fontAlgn="auto">
              <a:lnSpc>
                <a:spcPct val="120000"/>
              </a:lnSpc>
              <a:spcBef>
                <a:spcPts val="300"/>
              </a:spcBef>
              <a:spcAft>
                <a:spcPts val="300"/>
              </a:spcAft>
              <a:buClr>
                <a:schemeClr val="accent5"/>
              </a:buClr>
              <a:buSzPts val="1600"/>
              <a:tabLst/>
              <a:defRPr/>
            </a:pPr>
            <a:r>
              <a:rPr lang="en-US" b="1" smtClean="0">
                <a:solidFill>
                  <a:schemeClr val="dk1"/>
                </a:solidFill>
                <a:latin typeface="+mj-lt"/>
                <a:ea typeface="Catamaran Thin"/>
                <a:cs typeface="Catamaran Thin"/>
                <a:sym typeface="Catamaran Thin"/>
              </a:rPr>
              <a:t>Ánh sáng mặt trời khiến tóc trở nên khô xơ: </a:t>
            </a:r>
          </a:p>
          <a:p>
            <a:pPr marL="169329" lvl="0" algn="just" fontAlgn="auto">
              <a:lnSpc>
                <a:spcPct val="120000"/>
              </a:lnSpc>
              <a:spcBef>
                <a:spcPts val="300"/>
              </a:spcBef>
              <a:spcAft>
                <a:spcPts val="300"/>
              </a:spcAft>
              <a:buClr>
                <a:schemeClr val="accent5"/>
              </a:buClr>
              <a:buSzPts val="1600"/>
              <a:tabLst/>
              <a:defRPr/>
            </a:pPr>
            <a:r>
              <a:rPr lang="vi-VN" smtClean="0">
                <a:solidFill>
                  <a:schemeClr val="dk1"/>
                </a:solidFill>
                <a:latin typeface="+mj-lt"/>
                <a:ea typeface="Catamaran Thin"/>
                <a:cs typeface="Catamaran Thin"/>
                <a:sym typeface="Catamaran Thin"/>
              </a:rPr>
              <a:t>Các </a:t>
            </a:r>
            <a:r>
              <a:rPr lang="vi-VN">
                <a:solidFill>
                  <a:schemeClr val="dk1"/>
                </a:solidFill>
                <a:latin typeface="+mj-lt"/>
                <a:ea typeface="Catamaran Thin"/>
                <a:cs typeface="Catamaran Thin"/>
                <a:sym typeface="Catamaran Thin"/>
              </a:rPr>
              <a:t>thành phần chính của sợi tóc gồm keratin và melanin. </a:t>
            </a:r>
            <a:r>
              <a:rPr lang="vi-VN" smtClean="0">
                <a:solidFill>
                  <a:schemeClr val="dk1"/>
                </a:solidFill>
                <a:latin typeface="+mj-lt"/>
                <a:ea typeface="Catamaran Thin"/>
                <a:cs typeface="Catamaran Thin"/>
                <a:sym typeface="Catamaran Thin"/>
              </a:rPr>
              <a:t>Các </a:t>
            </a:r>
            <a:r>
              <a:rPr lang="vi-VN">
                <a:solidFill>
                  <a:schemeClr val="dk1"/>
                </a:solidFill>
                <a:latin typeface="+mj-lt"/>
                <a:ea typeface="Catamaran Thin"/>
                <a:cs typeface="Catamaran Thin"/>
                <a:sym typeface="Catamaran Thin"/>
              </a:rPr>
              <a:t>tia UVA và UVB với bước sóng dài có thể phá hủy lớp biểu bì của tóc. </a:t>
            </a:r>
            <a:r>
              <a:rPr lang="vi-VN" smtClean="0">
                <a:solidFill>
                  <a:schemeClr val="dk1"/>
                </a:solidFill>
                <a:latin typeface="+mj-lt"/>
                <a:ea typeface="Catamaran Thin"/>
                <a:cs typeface="Catamaran Thin"/>
                <a:sym typeface="Catamaran Thin"/>
              </a:rPr>
              <a:t>Do </a:t>
            </a:r>
            <a:r>
              <a:rPr lang="vi-VN">
                <a:solidFill>
                  <a:schemeClr val="dk1"/>
                </a:solidFill>
                <a:latin typeface="+mj-lt"/>
                <a:ea typeface="Catamaran Thin"/>
                <a:cs typeface="Catamaran Thin"/>
                <a:sym typeface="Catamaran Thin"/>
              </a:rPr>
              <a:t>đó, việc tiếp xúc với ánh nắng mặt trời lâu ngày sẽ gây thoái hóa keratin, khiến tóc mất độ đàn hồi tự nhiên. Đồng thời tóc trở nên khô xơ, hư hại, cuối cùng là gãy rụng nếu không được điều trị kịp </a:t>
            </a:r>
            <a:r>
              <a:rPr lang="vi-VN" smtClean="0">
                <a:solidFill>
                  <a:schemeClr val="dk1"/>
                </a:solidFill>
                <a:latin typeface="+mj-lt"/>
                <a:ea typeface="Catamaran Thin"/>
                <a:cs typeface="Catamaran Thin"/>
                <a:sym typeface="Catamaran Thin"/>
              </a:rPr>
              <a:t>thời</a:t>
            </a:r>
            <a:r>
              <a:rPr lang="en-US" smtClean="0">
                <a:solidFill>
                  <a:schemeClr val="dk1"/>
                </a:solidFill>
                <a:latin typeface="+mj-lt"/>
                <a:ea typeface="Catamaran Thin"/>
                <a:cs typeface="Catamaran Thin"/>
                <a:sym typeface="Catamaran Thin"/>
              </a:rPr>
              <a:t>.</a:t>
            </a:r>
            <a:endParaRPr lang="vi-VN">
              <a:solidFill>
                <a:schemeClr val="dk1"/>
              </a:solidFill>
              <a:latin typeface="+mj-lt"/>
              <a:ea typeface="Catamaran Thin"/>
              <a:cs typeface="Catamaran Thin"/>
              <a:sym typeface="Catamaran Thin"/>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9647" b="19065"/>
          <a:stretch/>
        </p:blipFill>
        <p:spPr>
          <a:xfrm>
            <a:off x="6514737" y="1564548"/>
            <a:ext cx="4995426" cy="3363052"/>
          </a:xfrm>
          <a:prstGeom prst="rect">
            <a:avLst/>
          </a:prstGeom>
        </p:spPr>
      </p:pic>
    </p:spTree>
    <p:extLst>
      <p:ext uri="{BB962C8B-B14F-4D97-AF65-F5344CB8AC3E}">
        <p14:creationId xmlns:p14="http://schemas.microsoft.com/office/powerpoint/2010/main" val="9868345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4734DF2-098D-40A7-8250-B6AB67142D51}"/>
              </a:ext>
            </a:extLst>
          </p:cNvPr>
          <p:cNvSpPr>
            <a:spLocks noGrp="1"/>
          </p:cNvSpPr>
          <p:nvPr>
            <p:ph type="title"/>
          </p:nvPr>
        </p:nvSpPr>
        <p:spPr>
          <a:xfrm>
            <a:off x="1058080" y="512863"/>
            <a:ext cx="8993223" cy="528400"/>
          </a:xfrm>
        </p:spPr>
        <p:txBody>
          <a:bodyPr wrap="square" anchor="ctr">
            <a:normAutofit/>
          </a:bodyPr>
          <a:lstStyle/>
          <a:p>
            <a:pPr>
              <a:defRPr/>
            </a:pPr>
            <a:r>
              <a:rPr lang="vi-VN" sz="2800"/>
              <a:t>Ánh sáng mặt trời có tác động tới tóc như thế nào?</a:t>
            </a:r>
          </a:p>
        </p:txBody>
      </p:sp>
      <p:sp>
        <p:nvSpPr>
          <p:cNvPr id="3" name="Rectangle 2"/>
          <p:cNvSpPr/>
          <p:nvPr/>
        </p:nvSpPr>
        <p:spPr>
          <a:xfrm>
            <a:off x="733456" y="1564548"/>
            <a:ext cx="5337144" cy="3493264"/>
          </a:xfrm>
          <a:prstGeom prst="rect">
            <a:avLst/>
          </a:prstGeom>
        </p:spPr>
        <p:txBody>
          <a:bodyPr wrap="square">
            <a:spAutoFit/>
          </a:bodyPr>
          <a:lstStyle/>
          <a:p>
            <a:pPr marL="169329" lvl="0" algn="just" fontAlgn="auto">
              <a:lnSpc>
                <a:spcPct val="120000"/>
              </a:lnSpc>
              <a:spcBef>
                <a:spcPts val="300"/>
              </a:spcBef>
              <a:spcAft>
                <a:spcPts val="300"/>
              </a:spcAft>
              <a:buClr>
                <a:schemeClr val="accent5"/>
              </a:buClr>
              <a:buSzPts val="1600"/>
              <a:tabLst/>
              <a:defRPr/>
            </a:pPr>
            <a:r>
              <a:rPr lang="en-US" b="1" smtClean="0">
                <a:solidFill>
                  <a:schemeClr val="dk1"/>
                </a:solidFill>
                <a:latin typeface="+mj-lt"/>
                <a:ea typeface="Catamaran Thin"/>
                <a:cs typeface="Catamaran Thin"/>
                <a:sym typeface="Catamaran Thin"/>
              </a:rPr>
              <a:t>Ánh sáng mặt trời làm tóc mất màu tự nhiên: </a:t>
            </a:r>
          </a:p>
          <a:p>
            <a:pPr marL="169329" lvl="0" algn="just" fontAlgn="auto">
              <a:lnSpc>
                <a:spcPct val="120000"/>
              </a:lnSpc>
              <a:spcBef>
                <a:spcPts val="300"/>
              </a:spcBef>
              <a:spcAft>
                <a:spcPts val="300"/>
              </a:spcAft>
              <a:buClr>
                <a:schemeClr val="accent5"/>
              </a:buClr>
              <a:buSzPts val="1600"/>
              <a:tabLst/>
              <a:defRPr/>
            </a:pPr>
            <a:r>
              <a:rPr lang="en-US" smtClean="0">
                <a:solidFill>
                  <a:schemeClr val="dk1"/>
                </a:solidFill>
                <a:latin typeface="+mj-lt"/>
                <a:ea typeface="Catamaran Thin"/>
                <a:cs typeface="Catamaran Thin"/>
                <a:sym typeface="Catamaran Thin"/>
              </a:rPr>
              <a:t>M</a:t>
            </a:r>
            <a:r>
              <a:rPr lang="vi-VN" smtClean="0">
                <a:solidFill>
                  <a:schemeClr val="dk1"/>
                </a:solidFill>
                <a:latin typeface="+mj-lt"/>
                <a:ea typeface="Catamaran Thin"/>
                <a:cs typeface="Catamaran Thin"/>
                <a:sym typeface="Catamaran Thin"/>
              </a:rPr>
              <a:t>elanin </a:t>
            </a:r>
            <a:r>
              <a:rPr lang="vi-VN">
                <a:solidFill>
                  <a:schemeClr val="dk1"/>
                </a:solidFill>
                <a:latin typeface="+mj-lt"/>
                <a:ea typeface="Catamaran Thin"/>
                <a:cs typeface="Catamaran Thin"/>
                <a:sym typeface="Catamaran Thin"/>
              </a:rPr>
              <a:t>có chức năng vừa hấp thụ vừa phân tán tia UV, ngăn cách nó không tiếp cận được với những tế bào ADN dễ vỡ. Melanin lại bị thoái hóa theo thời gian và mất đi màu sắc của nó. Sau khi phơi nắng dài ngày, tóc sẽ bị sáng màu hơn hoặc chuyển sang màu vàng. Những sợi tóc này sẽ duy trì trạng thái bị tổn hại cho đến khi sợi tóc với chất melanin mới mọc ra và thay thế những sợi cũ</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9647" b="19065"/>
          <a:stretch/>
        </p:blipFill>
        <p:spPr>
          <a:xfrm>
            <a:off x="6514737" y="1564548"/>
            <a:ext cx="4995426" cy="3363052"/>
          </a:xfrm>
          <a:prstGeom prst="rect">
            <a:avLst/>
          </a:prstGeom>
        </p:spPr>
      </p:pic>
    </p:spTree>
    <p:extLst>
      <p:ext uri="{BB962C8B-B14F-4D97-AF65-F5344CB8AC3E}">
        <p14:creationId xmlns:p14="http://schemas.microsoft.com/office/powerpoint/2010/main" val="28688173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1866" y="518982"/>
            <a:ext cx="8490211" cy="524646"/>
          </a:xfrm>
        </p:spPr>
        <p:txBody>
          <a:bodyPr/>
          <a:lstStyle/>
          <a:p>
            <a:pPr>
              <a:defRPr/>
            </a:pPr>
            <a:r>
              <a:rPr lang="en-US" sz="2800"/>
              <a:t>Bí quyết gì để tóc khỏe mạnh từ bên </a:t>
            </a:r>
            <a:r>
              <a:rPr lang="en-US" sz="2800" smtClean="0"/>
              <a:t>trong?</a:t>
            </a:r>
            <a:endParaRPr lang="en-US" sz="2800"/>
          </a:p>
        </p:txBody>
      </p:sp>
      <p:sp>
        <p:nvSpPr>
          <p:cNvPr id="3" name="Rectangle 2"/>
          <p:cNvSpPr/>
          <p:nvPr/>
        </p:nvSpPr>
        <p:spPr>
          <a:xfrm>
            <a:off x="921165" y="3949245"/>
            <a:ext cx="2101435" cy="923330"/>
          </a:xfrm>
          <a:prstGeom prst="rect">
            <a:avLst/>
          </a:prstGeom>
        </p:spPr>
        <p:txBody>
          <a:bodyPr wrap="square">
            <a:spAutoFit/>
          </a:bodyPr>
          <a:lstStyle/>
          <a:p>
            <a:pPr marL="285750" marR="0" lvl="0" indent="-285750" algn="l" defTabSz="914400" rtl="0" eaLnBrk="1" fontAlgn="auto" latinLnBrk="0" hangingPunct="1">
              <a:lnSpc>
                <a:spcPct val="3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smtClean="0">
                <a:ln>
                  <a:noFill/>
                </a:ln>
                <a:solidFill>
                  <a:prstClr val="black"/>
                </a:solidFill>
                <a:effectLst/>
                <a:uLnTx/>
                <a:uFillTx/>
                <a:latin typeface="Arial"/>
                <a:ea typeface="#9Slide02 Noi dung dai" panose="02000000000000000000" pitchFamily="2" charset="0"/>
                <a:cs typeface="Arial"/>
                <a:sym typeface="Arial"/>
              </a:rPr>
              <a:t>N</a:t>
            </a:r>
            <a:r>
              <a:rPr kumimoji="0" lang="vi-VN" sz="1800" b="0" i="0" u="none" strike="noStrike" kern="0" cap="none" spc="0" normalizeH="0" baseline="0" noProof="0" smtClean="0">
                <a:ln>
                  <a:noFill/>
                </a:ln>
                <a:solidFill>
                  <a:prstClr val="black"/>
                </a:solidFill>
                <a:effectLst/>
                <a:uLnTx/>
                <a:uFillTx/>
                <a:latin typeface="Arial"/>
                <a:ea typeface="#9Slide02 Noi dung dai" panose="02000000000000000000" pitchFamily="2" charset="0"/>
                <a:cs typeface="Arial"/>
                <a:sym typeface="Arial"/>
              </a:rPr>
              <a:t>gủ </a:t>
            </a:r>
            <a:r>
              <a:rPr kumimoji="0" lang="vi-VN" sz="1800" b="0" i="0" u="none" strike="noStrike" kern="0" cap="none" spc="0" normalizeH="0" baseline="0" noProof="0">
                <a:ln>
                  <a:noFill/>
                </a:ln>
                <a:solidFill>
                  <a:prstClr val="black"/>
                </a:solidFill>
                <a:effectLst/>
                <a:uLnTx/>
                <a:uFillTx/>
                <a:latin typeface="Arial"/>
                <a:ea typeface="#9Slide02 Noi dung dai" panose="02000000000000000000" pitchFamily="2" charset="0"/>
                <a:cs typeface="Arial"/>
                <a:sym typeface="Arial"/>
              </a:rPr>
              <a:t>đủ </a:t>
            </a:r>
            <a:r>
              <a:rPr kumimoji="0" lang="vi-VN" sz="1800" b="0" i="0" u="none" strike="noStrike" kern="0" cap="none" spc="0" normalizeH="0" baseline="0" noProof="0" smtClean="0">
                <a:ln>
                  <a:noFill/>
                </a:ln>
                <a:solidFill>
                  <a:prstClr val="black"/>
                </a:solidFill>
                <a:effectLst/>
                <a:uLnTx/>
                <a:uFillTx/>
                <a:latin typeface="Arial"/>
                <a:ea typeface="#9Slide02 Noi dung dai" panose="02000000000000000000" pitchFamily="2" charset="0"/>
                <a:cs typeface="Arial"/>
                <a:sym typeface="Arial"/>
              </a:rPr>
              <a:t>giấc</a:t>
            </a:r>
            <a:endParaRPr kumimoji="0" lang="en-US" sz="1800" b="0" i="0" u="none" strike="noStrike" kern="0" cap="none" spc="0" normalizeH="0" baseline="0" noProof="0" smtClean="0">
              <a:ln>
                <a:noFill/>
              </a:ln>
              <a:solidFill>
                <a:prstClr val="black"/>
              </a:solidFill>
              <a:effectLst/>
              <a:uLnTx/>
              <a:uFillTx/>
              <a:latin typeface="Arial"/>
              <a:ea typeface="#9Slide02 Noi dung dai" panose="02000000000000000000" pitchFamily="2" charset="0"/>
              <a:cs typeface="Arial"/>
              <a:sym typeface="Aria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590" y="1777777"/>
            <a:ext cx="3052075" cy="2286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7960" y="1777777"/>
            <a:ext cx="3460458" cy="2286000"/>
          </a:xfrm>
          <a:prstGeom prst="rect">
            <a:avLst/>
          </a:prstGeom>
        </p:spPr>
      </p:pic>
      <p:sp>
        <p:nvSpPr>
          <p:cNvPr id="8" name="Rectangle 7"/>
          <p:cNvSpPr/>
          <p:nvPr/>
        </p:nvSpPr>
        <p:spPr>
          <a:xfrm>
            <a:off x="4712702" y="3949245"/>
            <a:ext cx="2213995" cy="923330"/>
          </a:xfrm>
          <a:prstGeom prst="rect">
            <a:avLst/>
          </a:prstGeom>
        </p:spPr>
        <p:txBody>
          <a:bodyPr wrap="square">
            <a:spAutoFit/>
          </a:bodyPr>
          <a:lstStyle/>
          <a:p>
            <a:pPr marL="285750" marR="0" lvl="0" indent="-285750" algn="l" defTabSz="914400" rtl="0" eaLnBrk="1" fontAlgn="auto" latinLnBrk="0" hangingPunct="1">
              <a:lnSpc>
                <a:spcPct val="3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smtClean="0">
                <a:ln>
                  <a:noFill/>
                </a:ln>
                <a:solidFill>
                  <a:prstClr val="black"/>
                </a:solidFill>
                <a:effectLst/>
                <a:uLnTx/>
                <a:uFillTx/>
                <a:latin typeface="Arial"/>
                <a:ea typeface="#9Slide02 Noi dung dai" panose="02000000000000000000" pitchFamily="2" charset="0"/>
                <a:cs typeface="Arial"/>
                <a:sym typeface="Arial"/>
              </a:rPr>
              <a:t>Uống đủ nước</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4713" y="1777777"/>
            <a:ext cx="3411939" cy="2286000"/>
          </a:xfrm>
          <a:prstGeom prst="rect">
            <a:avLst/>
          </a:prstGeom>
        </p:spPr>
      </p:pic>
      <p:sp>
        <p:nvSpPr>
          <p:cNvPr id="10" name="Rectangle 9"/>
          <p:cNvSpPr/>
          <p:nvPr/>
        </p:nvSpPr>
        <p:spPr>
          <a:xfrm>
            <a:off x="8189679" y="3949245"/>
            <a:ext cx="3476973" cy="923330"/>
          </a:xfrm>
          <a:prstGeom prst="rect">
            <a:avLst/>
          </a:prstGeom>
        </p:spPr>
        <p:txBody>
          <a:bodyPr wrap="square">
            <a:spAutoFit/>
          </a:bodyPr>
          <a:lstStyle/>
          <a:p>
            <a:pPr marL="285750" marR="0" lvl="0" indent="-285750" algn="l" defTabSz="914400" rtl="0" eaLnBrk="1" fontAlgn="auto" latinLnBrk="0" hangingPunct="1">
              <a:lnSpc>
                <a:spcPct val="3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smtClean="0">
                <a:ln>
                  <a:noFill/>
                </a:ln>
                <a:solidFill>
                  <a:prstClr val="black"/>
                </a:solidFill>
                <a:effectLst/>
                <a:uLnTx/>
                <a:uFillTx/>
                <a:latin typeface="Arial"/>
                <a:ea typeface="#9Slide02 Noi dung dai" panose="02000000000000000000" pitchFamily="2" charset="0"/>
                <a:cs typeface="Arial"/>
                <a:sym typeface="Arial"/>
              </a:rPr>
              <a:t>Ăn uống tập luyện lành mạnh</a:t>
            </a:r>
          </a:p>
        </p:txBody>
      </p:sp>
    </p:spTree>
    <p:extLst>
      <p:ext uri="{BB962C8B-B14F-4D97-AF65-F5344CB8AC3E}">
        <p14:creationId xmlns:p14="http://schemas.microsoft.com/office/powerpoint/2010/main" val="29062133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332" y="304801"/>
            <a:ext cx="8393067" cy="1075266"/>
          </a:xfrm>
        </p:spPr>
        <p:txBody>
          <a:bodyPr/>
          <a:lstStyle/>
          <a:p>
            <a:pPr>
              <a:defRPr/>
            </a:pPr>
            <a:r>
              <a:rPr lang="vi-VN" sz="2800"/>
              <a:t>Có những loại sản phẩm nào chăm sóc tóc. </a:t>
            </a:r>
            <a:r>
              <a:rPr lang="en-US" sz="2800" smtClean="0"/>
              <a:t/>
            </a:r>
            <a:br>
              <a:rPr lang="en-US" sz="2800" smtClean="0"/>
            </a:br>
            <a:r>
              <a:rPr lang="vi-VN" sz="2800" smtClean="0"/>
              <a:t>Các </a:t>
            </a:r>
            <a:r>
              <a:rPr lang="vi-VN" sz="2800"/>
              <a:t>bước chăm tóc đúng cách? </a:t>
            </a:r>
            <a:endParaRPr lang="en-US" sz="280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406" y="1817144"/>
            <a:ext cx="4832593" cy="3221728"/>
          </a:xfrm>
          <a:prstGeom prst="rect">
            <a:avLst/>
          </a:prstGeom>
        </p:spPr>
      </p:pic>
      <p:sp>
        <p:nvSpPr>
          <p:cNvPr id="5" name="TextBox 4"/>
          <p:cNvSpPr txBox="1"/>
          <p:nvPr/>
        </p:nvSpPr>
        <p:spPr>
          <a:xfrm>
            <a:off x="6036734" y="1304350"/>
            <a:ext cx="5749712" cy="4247317"/>
          </a:xfrm>
          <a:prstGeom prst="rect">
            <a:avLst/>
          </a:prstGeom>
          <a:noFill/>
        </p:spPr>
        <p:txBody>
          <a:bodyPr wrap="square" rtlCol="0">
            <a:spAutoFit/>
          </a:bodyPr>
          <a:lstStyle/>
          <a:p>
            <a:pPr marL="285750" marR="0" lvl="0" indent="-28575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smtClean="0">
                <a:ln>
                  <a:noFill/>
                </a:ln>
                <a:solidFill>
                  <a:prstClr val="black"/>
                </a:solidFill>
                <a:effectLst/>
                <a:uLnTx/>
                <a:uFillTx/>
                <a:latin typeface="Arial" panose="020B0604020202020204"/>
                <a:ea typeface="+mn-ea"/>
                <a:cs typeface="+mn-cs"/>
              </a:rPr>
              <a:t>Dầu gội</a:t>
            </a:r>
          </a:p>
          <a:p>
            <a:pPr marL="285750" marR="0" lvl="0" indent="-28575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smtClean="0">
                <a:ln>
                  <a:noFill/>
                </a:ln>
                <a:solidFill>
                  <a:prstClr val="black"/>
                </a:solidFill>
                <a:effectLst/>
                <a:uLnTx/>
                <a:uFillTx/>
                <a:latin typeface="Arial" panose="020B0604020202020204"/>
                <a:ea typeface="+mn-ea"/>
                <a:cs typeface="+mn-cs"/>
              </a:rPr>
              <a:t>Dầu xả</a:t>
            </a:r>
          </a:p>
          <a:p>
            <a:pPr marL="285750" marR="0" lvl="0" indent="-28575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smtClean="0">
                <a:ln>
                  <a:noFill/>
                </a:ln>
                <a:solidFill>
                  <a:prstClr val="black"/>
                </a:solidFill>
                <a:effectLst/>
                <a:uLnTx/>
                <a:uFillTx/>
                <a:latin typeface="Arial" panose="020B0604020202020204"/>
                <a:ea typeface="+mn-ea"/>
                <a:cs typeface="+mn-cs"/>
              </a:rPr>
              <a:t>Xịt dưỡng tóc</a:t>
            </a:r>
          </a:p>
          <a:p>
            <a:pPr marL="285750" marR="0" lvl="0" indent="-28575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smtClean="0">
                <a:ln>
                  <a:noFill/>
                </a:ln>
                <a:solidFill>
                  <a:prstClr val="black"/>
                </a:solidFill>
                <a:effectLst/>
                <a:uLnTx/>
                <a:uFillTx/>
                <a:latin typeface="Arial" panose="020B0604020202020204"/>
                <a:ea typeface="+mn-ea"/>
                <a:cs typeface="+mn-cs"/>
              </a:rPr>
              <a:t>Serum dưỡng tóc</a:t>
            </a:r>
          </a:p>
          <a:p>
            <a:pPr marL="285750" marR="0" lvl="0" indent="-28575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smtClean="0">
                <a:ln>
                  <a:noFill/>
                </a:ln>
                <a:solidFill>
                  <a:prstClr val="black"/>
                </a:solidFill>
                <a:effectLst/>
                <a:uLnTx/>
                <a:uFillTx/>
                <a:latin typeface="Arial" panose="020B0604020202020204"/>
                <a:ea typeface="+mn-ea"/>
                <a:cs typeface="+mn-cs"/>
              </a:rPr>
              <a:t>Kem ủ phục hồi tóc</a:t>
            </a:r>
          </a:p>
          <a:p>
            <a:pPr marL="285750" marR="0" lvl="0" indent="-285750" algn="l" defTabSz="914400" rtl="0" eaLnBrk="1" fontAlgn="auto" latinLnBrk="0" hangingPunct="1">
              <a:lnSpc>
                <a:spcPct val="250000"/>
              </a:lnSpc>
              <a:spcBef>
                <a:spcPts val="0"/>
              </a:spcBef>
              <a:spcAft>
                <a:spcPts val="0"/>
              </a:spcAft>
              <a:buClrTx/>
              <a:buSzTx/>
              <a:buFont typeface="Arial" panose="020B0604020202020204" pitchFamily="34" charset="0"/>
              <a:buChar char="•"/>
              <a:tabLst/>
              <a:defRPr/>
            </a:pPr>
            <a:r>
              <a:rPr kumimoji="0" lang="en-US" sz="1800" i="0" u="none" strike="noStrike" kern="1200" cap="none" spc="0" normalizeH="0" baseline="0" noProof="0" smtClean="0">
                <a:ln>
                  <a:noFill/>
                </a:ln>
                <a:solidFill>
                  <a:prstClr val="black"/>
                </a:solidFill>
                <a:effectLst/>
                <a:uLnTx/>
                <a:uFillTx/>
                <a:latin typeface="Arial" panose="020B0604020202020204"/>
                <a:ea typeface="+mn-ea"/>
                <a:cs typeface="+mn-cs"/>
              </a:rPr>
              <a:t>Các sản phẩm khác: Sáp vuốt tóc, xịt tạo kiểu,…</a:t>
            </a:r>
          </a:p>
        </p:txBody>
      </p:sp>
    </p:spTree>
    <p:extLst>
      <p:ext uri="{BB962C8B-B14F-4D97-AF65-F5344CB8AC3E}">
        <p14:creationId xmlns:p14="http://schemas.microsoft.com/office/powerpoint/2010/main" val="5581408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smtClean="0"/>
              <a:t>Dầu gội</a:t>
            </a:r>
            <a:endParaRPr lang="en-US" sz="2800"/>
          </a:p>
        </p:txBody>
      </p:sp>
      <p:sp>
        <p:nvSpPr>
          <p:cNvPr id="3" name="Text Placeholder 2"/>
          <p:cNvSpPr>
            <a:spLocks noGrp="1"/>
          </p:cNvSpPr>
          <p:nvPr>
            <p:ph type="body" idx="1"/>
          </p:nvPr>
        </p:nvSpPr>
        <p:spPr>
          <a:xfrm>
            <a:off x="827134" y="1328265"/>
            <a:ext cx="5743000" cy="3845600"/>
          </a:xfrm>
        </p:spPr>
        <p:txBody>
          <a:bodyPr/>
          <a:lstStyle/>
          <a:p>
            <a:pPr marL="169329" indent="0" algn="just">
              <a:lnSpc>
                <a:spcPct val="120000"/>
              </a:lnSpc>
              <a:spcBef>
                <a:spcPts val="300"/>
              </a:spcBef>
              <a:spcAft>
                <a:spcPts val="300"/>
              </a:spcAft>
              <a:buNone/>
              <a:defRPr/>
            </a:pPr>
            <a:r>
              <a:rPr lang="vi-VN" sz="1800" kern="1200">
                <a:latin typeface="+mj-lt"/>
              </a:rPr>
              <a:t>Dầu gội là sản phẩm chứa các thành phần giúp chăm sóc tóc, loại bỏ tế bào chết trên da đầu mang lại một mái tóc sạch và được thiết kế đúng loại tóc khác nhau của mỗi người. Dầu gội thường chiết xuất từ thiên nhiên để bảo vệ da đầu tránh những hóa chất làm tổn hại đến da đầu. Dầu gội có hai loại là dầu gội chuyên trị và dầu gội chuyên dụng :</a:t>
            </a:r>
          </a:p>
          <a:p>
            <a:pPr marL="169329" indent="0" algn="just">
              <a:lnSpc>
                <a:spcPct val="120000"/>
              </a:lnSpc>
              <a:spcBef>
                <a:spcPts val="300"/>
              </a:spcBef>
              <a:spcAft>
                <a:spcPts val="300"/>
              </a:spcAft>
              <a:buNone/>
              <a:defRPr/>
            </a:pPr>
            <a:r>
              <a:rPr lang="en-US" sz="1800" kern="1200">
                <a:latin typeface="+mj-lt"/>
              </a:rPr>
              <a:t>	</a:t>
            </a:r>
            <a:r>
              <a:rPr lang="vi-VN" sz="1800" kern="1200">
                <a:latin typeface="+mj-lt"/>
              </a:rPr>
              <a:t>+ </a:t>
            </a:r>
            <a:r>
              <a:rPr lang="vi-VN" sz="1800" b="1" kern="1200">
                <a:latin typeface="+mj-lt"/>
              </a:rPr>
              <a:t>Dầu gội chuyên trị:</a:t>
            </a:r>
            <a:r>
              <a:rPr lang="vi-VN" sz="1800" kern="1200">
                <a:latin typeface="+mj-lt"/>
              </a:rPr>
              <a:t> Là dầu gội trị những loại tóc bị gàu, rụng, khô xơ, hư tổn do tiếp xúc với tia UV và các hóa chất, kích thích mọc tóc.</a:t>
            </a:r>
          </a:p>
          <a:p>
            <a:pPr marL="169329" indent="0" algn="just">
              <a:lnSpc>
                <a:spcPct val="120000"/>
              </a:lnSpc>
              <a:spcBef>
                <a:spcPts val="300"/>
              </a:spcBef>
              <a:spcAft>
                <a:spcPts val="300"/>
              </a:spcAft>
              <a:buNone/>
              <a:defRPr/>
            </a:pPr>
            <a:r>
              <a:rPr lang="en-US" sz="1800" kern="1200">
                <a:latin typeface="+mj-lt"/>
              </a:rPr>
              <a:t>	</a:t>
            </a:r>
            <a:r>
              <a:rPr lang="vi-VN" sz="1800" kern="1200">
                <a:latin typeface="+mj-lt"/>
              </a:rPr>
              <a:t>+ </a:t>
            </a:r>
            <a:r>
              <a:rPr lang="vi-VN" sz="1800" b="1" kern="1200">
                <a:latin typeface="+mj-lt"/>
              </a:rPr>
              <a:t>Dầu gội chuyên dụng:</a:t>
            </a:r>
            <a:r>
              <a:rPr lang="vi-VN" sz="1800" kern="1200">
                <a:latin typeface="+mj-lt"/>
              </a:rPr>
              <a:t> Là dầu gội dành riêng dùng cho từng loại tóc khác nhau như tóc uốn, duổi, nhuộm, tóc thô, tóc tơ, phục hồi tóc xơ rối…</a:t>
            </a:r>
          </a:p>
          <a:p>
            <a:pPr algn="just"/>
            <a:endParaRPr lang="en-US" sz="20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0466" y="1446798"/>
            <a:ext cx="4258734" cy="4258734"/>
          </a:xfrm>
          <a:prstGeom prst="rect">
            <a:avLst/>
          </a:prstGeom>
        </p:spPr>
      </p:pic>
    </p:spTree>
    <p:extLst>
      <p:ext uri="{BB962C8B-B14F-4D97-AF65-F5344CB8AC3E}">
        <p14:creationId xmlns:p14="http://schemas.microsoft.com/office/powerpoint/2010/main" val="898928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smtClean="0"/>
              <a:t>Dầu xả</a:t>
            </a:r>
            <a:endParaRPr lang="en-US" sz="2800"/>
          </a:p>
        </p:txBody>
      </p:sp>
      <p:sp>
        <p:nvSpPr>
          <p:cNvPr id="3" name="Text Placeholder 2"/>
          <p:cNvSpPr>
            <a:spLocks noGrp="1"/>
          </p:cNvSpPr>
          <p:nvPr>
            <p:ph type="body" idx="1"/>
          </p:nvPr>
        </p:nvSpPr>
        <p:spPr>
          <a:xfrm>
            <a:off x="835600" y="1328265"/>
            <a:ext cx="5743000" cy="3328402"/>
          </a:xfrm>
        </p:spPr>
        <p:txBody>
          <a:bodyPr/>
          <a:lstStyle/>
          <a:p>
            <a:pPr marL="169329" indent="0" algn="just">
              <a:lnSpc>
                <a:spcPct val="120000"/>
              </a:lnSpc>
              <a:spcBef>
                <a:spcPts val="300"/>
              </a:spcBef>
              <a:spcAft>
                <a:spcPts val="300"/>
              </a:spcAft>
              <a:buNone/>
              <a:defRPr/>
            </a:pPr>
            <a:r>
              <a:rPr lang="en-US" sz="1800" kern="1200" smtClean="0">
                <a:latin typeface="+mj-lt"/>
              </a:rPr>
              <a:t>Sau </a:t>
            </a:r>
            <a:r>
              <a:rPr lang="vi-VN" sz="1800" kern="1200" smtClean="0">
                <a:latin typeface="+mj-lt"/>
              </a:rPr>
              <a:t>khi </a:t>
            </a:r>
            <a:r>
              <a:rPr lang="vi-VN" sz="1800" kern="1200">
                <a:latin typeface="+mj-lt"/>
              </a:rPr>
              <a:t>gội đầu với dầu gội thì chỉ tẩy rửa được những chất hoạt động bề mặt, mở các biểu bì chứ không có tác dụng dưỡng tóc sẽ làm cho các lọn tóc bị khô rối và quấn lại với </a:t>
            </a:r>
            <a:r>
              <a:rPr lang="vi-VN" sz="1800" kern="1200" smtClean="0">
                <a:latin typeface="+mj-lt"/>
              </a:rPr>
              <a:t>nhau. </a:t>
            </a:r>
            <a:endParaRPr lang="en-US" sz="1800" kern="1200" smtClean="0">
              <a:latin typeface="+mj-lt"/>
            </a:endParaRPr>
          </a:p>
          <a:p>
            <a:pPr marL="169329" indent="0" algn="just">
              <a:lnSpc>
                <a:spcPct val="120000"/>
              </a:lnSpc>
              <a:spcBef>
                <a:spcPts val="300"/>
              </a:spcBef>
              <a:spcAft>
                <a:spcPts val="300"/>
              </a:spcAft>
              <a:buNone/>
              <a:defRPr/>
            </a:pPr>
            <a:r>
              <a:rPr lang="vi-VN" sz="1800" kern="1200" smtClean="0">
                <a:latin typeface="+mj-lt"/>
              </a:rPr>
              <a:t>Ngay </a:t>
            </a:r>
            <a:r>
              <a:rPr lang="vi-VN" sz="1800" kern="1200">
                <a:latin typeface="+mj-lt"/>
              </a:rPr>
              <a:t>lúc này ta cần dùng một lượng dầu xả thích hợp để dưỡng chất thấm sâu vào và khép biểu bì tóc lại để tóc có thể mượt và </a:t>
            </a:r>
            <a:r>
              <a:rPr lang="vi-VN" sz="1800" kern="1200" smtClean="0">
                <a:latin typeface="+mj-lt"/>
              </a:rPr>
              <a:t>d</a:t>
            </a:r>
            <a:r>
              <a:rPr lang="en-US" sz="1800" kern="1200" smtClean="0">
                <a:latin typeface="+mj-lt"/>
              </a:rPr>
              <a:t>ễ</a:t>
            </a:r>
            <a:r>
              <a:rPr lang="vi-VN" sz="1800" kern="1200" smtClean="0">
                <a:latin typeface="+mj-lt"/>
              </a:rPr>
              <a:t> </a:t>
            </a:r>
            <a:r>
              <a:rPr lang="vi-VN" sz="1800" kern="1200">
                <a:latin typeface="+mj-lt"/>
              </a:rPr>
              <a:t>chải. Dầu xả đóng vài trò như những chiếc khiên chống đỡ với các tác nhân từ bên ngoài môi trường như nắng, gió, nhiệt, tia UV…</a:t>
            </a:r>
          </a:p>
          <a:p>
            <a:pPr algn="just"/>
            <a:endParaRPr lang="en-US" sz="200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69667" y="1328265"/>
            <a:ext cx="4261104" cy="4261104"/>
          </a:xfrm>
          <a:prstGeom prst="rect">
            <a:avLst/>
          </a:prstGeom>
        </p:spPr>
      </p:pic>
    </p:spTree>
    <p:extLst>
      <p:ext uri="{BB962C8B-B14F-4D97-AF65-F5344CB8AC3E}">
        <p14:creationId xmlns:p14="http://schemas.microsoft.com/office/powerpoint/2010/main" val="37198492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A895E2-0A19-4CCF-81F8-C2DC4D8DA853}"/>
              </a:ext>
            </a:extLst>
          </p:cNvPr>
          <p:cNvSpPr txBox="1"/>
          <p:nvPr/>
        </p:nvSpPr>
        <p:spPr>
          <a:xfrm>
            <a:off x="425660" y="312003"/>
            <a:ext cx="7894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300" normalizeH="0" baseline="0" noProof="0" dirty="0">
                <a:ln>
                  <a:noFill/>
                </a:ln>
                <a:solidFill>
                  <a:srgbClr val="549E39">
                    <a:lumMod val="75000"/>
                  </a:srgbClr>
                </a:solidFill>
                <a:effectLst/>
                <a:uLnTx/>
                <a:uFillTx/>
                <a:latin typeface="Arial" panose="020B0604020202020204"/>
                <a:ea typeface="+mn-ea"/>
                <a:cs typeface="Arial"/>
                <a:sym typeface="Arial"/>
              </a:rPr>
              <a:t>NỘI DUNG</a:t>
            </a:r>
            <a:endParaRPr kumimoji="0" lang="en-US" sz="2800" b="1" i="0" u="none" strike="noStrike" kern="1200" cap="none" spc="300" normalizeH="0" baseline="0" noProof="0" dirty="0">
              <a:ln>
                <a:noFill/>
              </a:ln>
              <a:solidFill>
                <a:srgbClr val="549E39">
                  <a:lumMod val="75000"/>
                </a:srgbClr>
              </a:solidFill>
              <a:effectLst/>
              <a:uLnTx/>
              <a:uFillTx/>
              <a:latin typeface="Arial" panose="020B0604020202020204"/>
              <a:ea typeface="+mn-ea"/>
              <a:cs typeface="Arial"/>
              <a:sym typeface="Arial"/>
            </a:endParaRPr>
          </a:p>
        </p:txBody>
      </p:sp>
      <p:cxnSp>
        <p:nvCxnSpPr>
          <p:cNvPr id="3" name="Straight Connector 2">
            <a:extLst>
              <a:ext uri="{FF2B5EF4-FFF2-40B4-BE49-F238E27FC236}">
                <a16:creationId xmlns:a16="http://schemas.microsoft.com/office/drawing/2014/main" id="{25021374-3EAB-4854-9FF7-099C840E7B59}"/>
              </a:ext>
            </a:extLst>
          </p:cNvPr>
          <p:cNvCxnSpPr/>
          <p:nvPr/>
        </p:nvCxnSpPr>
        <p:spPr>
          <a:xfrm>
            <a:off x="593782" y="1092654"/>
            <a:ext cx="176841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60D0E80-48B8-44E3-AF9C-48CD20DE94A0}"/>
              </a:ext>
            </a:extLst>
          </p:cNvPr>
          <p:cNvSpPr/>
          <p:nvPr/>
        </p:nvSpPr>
        <p:spPr>
          <a:xfrm>
            <a:off x="2379061" y="1334807"/>
            <a:ext cx="700089" cy="70008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Oval 4">
            <a:extLst>
              <a:ext uri="{FF2B5EF4-FFF2-40B4-BE49-F238E27FC236}">
                <a16:creationId xmlns:a16="http://schemas.microsoft.com/office/drawing/2014/main" id="{0B4A6177-DE39-4CF2-AA89-BAA4B2D9149F}"/>
              </a:ext>
            </a:extLst>
          </p:cNvPr>
          <p:cNvSpPr/>
          <p:nvPr/>
        </p:nvSpPr>
        <p:spPr>
          <a:xfrm>
            <a:off x="2363478" y="2319271"/>
            <a:ext cx="700089" cy="700089"/>
          </a:xfrm>
          <a:prstGeom prst="ellipse">
            <a:avLst/>
          </a:prstGeom>
          <a:solidFill>
            <a:schemeClr val="accent1"/>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89B1"/>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9D322FD6-EC3A-447D-A749-9080ABD2ADA2}"/>
              </a:ext>
            </a:extLst>
          </p:cNvPr>
          <p:cNvSpPr txBox="1"/>
          <p:nvPr/>
        </p:nvSpPr>
        <p:spPr>
          <a:xfrm>
            <a:off x="2526178" y="1392463"/>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1</a:t>
            </a:r>
          </a:p>
        </p:txBody>
      </p:sp>
      <p:sp>
        <p:nvSpPr>
          <p:cNvPr id="7" name="TextBox 6">
            <a:extLst>
              <a:ext uri="{FF2B5EF4-FFF2-40B4-BE49-F238E27FC236}">
                <a16:creationId xmlns:a16="http://schemas.microsoft.com/office/drawing/2014/main" id="{6D464903-81C3-4A0B-A494-58169BD30F40}"/>
              </a:ext>
            </a:extLst>
          </p:cNvPr>
          <p:cNvSpPr txBox="1"/>
          <p:nvPr/>
        </p:nvSpPr>
        <p:spPr>
          <a:xfrm>
            <a:off x="3253719" y="1500184"/>
            <a:ext cx="80407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0" smtClean="0">
                <a:ln>
                  <a:noFill/>
                </a:ln>
                <a:solidFill>
                  <a:prstClr val="black"/>
                </a:solidFill>
                <a:effectLst/>
                <a:uLnTx/>
                <a:uFillTx/>
                <a:latin typeface="Arial" panose="020B0604020202020204"/>
                <a:ea typeface="#9Slide02 Noi dung dai" panose="02000000000000000000" pitchFamily="2" charset="0"/>
                <a:cs typeface="Arial"/>
                <a:sym typeface="Arial"/>
              </a:rPr>
              <a:t>Tóc được cấu tạo bởi mấy phần ?</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
        <p:nvSpPr>
          <p:cNvPr id="8" name="Oval 7">
            <a:extLst>
              <a:ext uri="{FF2B5EF4-FFF2-40B4-BE49-F238E27FC236}">
                <a16:creationId xmlns:a16="http://schemas.microsoft.com/office/drawing/2014/main" id="{A60D0E80-48B8-44E3-AF9C-48CD20DE94A0}"/>
              </a:ext>
            </a:extLst>
          </p:cNvPr>
          <p:cNvSpPr/>
          <p:nvPr/>
        </p:nvSpPr>
        <p:spPr>
          <a:xfrm>
            <a:off x="2362200" y="3321327"/>
            <a:ext cx="700089" cy="70008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extBox 8">
            <a:extLst>
              <a:ext uri="{FF2B5EF4-FFF2-40B4-BE49-F238E27FC236}">
                <a16:creationId xmlns:a16="http://schemas.microsoft.com/office/drawing/2014/main" id="{9D322FD6-EC3A-447D-A749-9080ABD2ADA2}"/>
              </a:ext>
            </a:extLst>
          </p:cNvPr>
          <p:cNvSpPr txBox="1"/>
          <p:nvPr/>
        </p:nvSpPr>
        <p:spPr>
          <a:xfrm>
            <a:off x="2509317" y="3378983"/>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3</a:t>
            </a:r>
          </a:p>
        </p:txBody>
      </p:sp>
      <p:sp>
        <p:nvSpPr>
          <p:cNvPr id="10" name="TextBox 9">
            <a:extLst>
              <a:ext uri="{FF2B5EF4-FFF2-40B4-BE49-F238E27FC236}">
                <a16:creationId xmlns:a16="http://schemas.microsoft.com/office/drawing/2014/main" id="{9D322FD6-EC3A-447D-A749-9080ABD2ADA2}"/>
              </a:ext>
            </a:extLst>
          </p:cNvPr>
          <p:cNvSpPr txBox="1"/>
          <p:nvPr/>
        </p:nvSpPr>
        <p:spPr>
          <a:xfrm>
            <a:off x="2509317" y="2379758"/>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2</a:t>
            </a:r>
          </a:p>
        </p:txBody>
      </p:sp>
      <p:sp>
        <p:nvSpPr>
          <p:cNvPr id="11" name="Oval 10">
            <a:extLst>
              <a:ext uri="{FF2B5EF4-FFF2-40B4-BE49-F238E27FC236}">
                <a16:creationId xmlns:a16="http://schemas.microsoft.com/office/drawing/2014/main" id="{0B4A6177-DE39-4CF2-AA89-BAA4B2D9149F}"/>
              </a:ext>
            </a:extLst>
          </p:cNvPr>
          <p:cNvSpPr/>
          <p:nvPr/>
        </p:nvSpPr>
        <p:spPr>
          <a:xfrm>
            <a:off x="2362200" y="4332034"/>
            <a:ext cx="700089" cy="700089"/>
          </a:xfrm>
          <a:prstGeom prst="ellipse">
            <a:avLst/>
          </a:prstGeom>
          <a:solidFill>
            <a:schemeClr val="accent1"/>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89B1"/>
              </a:solidFill>
              <a:effectLst/>
              <a:uLnTx/>
              <a:uFillTx/>
              <a:latin typeface="Calibri" panose="020F0502020204030204"/>
              <a:ea typeface="+mn-ea"/>
              <a:cs typeface="+mn-cs"/>
              <a:sym typeface="Arial"/>
            </a:endParaRPr>
          </a:p>
        </p:txBody>
      </p:sp>
      <p:sp>
        <p:nvSpPr>
          <p:cNvPr id="12" name="TextBox 11">
            <a:extLst>
              <a:ext uri="{FF2B5EF4-FFF2-40B4-BE49-F238E27FC236}">
                <a16:creationId xmlns:a16="http://schemas.microsoft.com/office/drawing/2014/main" id="{9D322FD6-EC3A-447D-A749-9080ABD2ADA2}"/>
              </a:ext>
            </a:extLst>
          </p:cNvPr>
          <p:cNvSpPr txBox="1"/>
          <p:nvPr/>
        </p:nvSpPr>
        <p:spPr>
          <a:xfrm>
            <a:off x="2498318" y="4386126"/>
            <a:ext cx="55442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4</a:t>
            </a:r>
          </a:p>
        </p:txBody>
      </p:sp>
      <p:sp>
        <p:nvSpPr>
          <p:cNvPr id="13" name="TextBox 12">
            <a:extLst>
              <a:ext uri="{FF2B5EF4-FFF2-40B4-BE49-F238E27FC236}">
                <a16:creationId xmlns:a16="http://schemas.microsoft.com/office/drawing/2014/main" id="{6D464903-81C3-4A0B-A494-58169BD30F40}"/>
              </a:ext>
            </a:extLst>
          </p:cNvPr>
          <p:cNvSpPr txBox="1"/>
          <p:nvPr/>
        </p:nvSpPr>
        <p:spPr>
          <a:xfrm>
            <a:off x="3253719" y="4366270"/>
            <a:ext cx="8040742" cy="1002582"/>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Arial" panose="020B0604020202020204"/>
                <a:ea typeface="#9Slide02 Noi dung dai" panose="02000000000000000000" pitchFamily="2" charset="0"/>
                <a:cs typeface="Arial"/>
                <a:sym typeface="Arial"/>
              </a:rPr>
              <a:t>Cấu trúc sợi tóc của mỗi người có khác nhau </a:t>
            </a:r>
            <a:r>
              <a:rPr kumimoji="0" lang="vi-VN" sz="2400" b="0" i="0" u="none" strike="noStrike" kern="0" cap="none" spc="0" normalizeH="0" baseline="0" noProof="0" smtClean="0">
                <a:ln>
                  <a:noFill/>
                </a:ln>
                <a:solidFill>
                  <a:prstClr val="black"/>
                </a:solidFill>
                <a:effectLst/>
                <a:uLnTx/>
                <a:uFillTx/>
                <a:latin typeface="Arial" panose="020B0604020202020204"/>
                <a:ea typeface="#9Slide02 Noi dung dai" panose="02000000000000000000" pitchFamily="2" charset="0"/>
                <a:cs typeface="Arial"/>
                <a:sym typeface="Arial"/>
              </a:rPr>
              <a:t>không?</a:t>
            </a:r>
            <a:endParaRPr kumimoji="0" lang="en-US" sz="2400" b="0" i="0" u="none" strike="noStrike" kern="0" cap="none" spc="0" normalizeH="0" baseline="0" noProof="0" smtClean="0">
              <a:ln>
                <a:noFill/>
              </a:ln>
              <a:solidFill>
                <a:prstClr val="black"/>
              </a:solidFill>
              <a:effectLst/>
              <a:uLnTx/>
              <a:uFillTx/>
              <a:latin typeface="Arial" panose="020B0604020202020204"/>
              <a:ea typeface="#9Slide02 Noi dung dai" panose="02000000000000000000" pitchFamily="2" charset="0"/>
              <a:cs typeface="Arial"/>
              <a:sym typeface="Arial"/>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sz="2400" b="0" i="0" u="none" strike="noStrike" kern="0" cap="none" spc="0" normalizeH="0" baseline="0" noProof="0" smtClean="0">
                <a:ln>
                  <a:noFill/>
                </a:ln>
                <a:solidFill>
                  <a:prstClr val="black"/>
                </a:solidFill>
                <a:effectLst/>
                <a:uLnTx/>
                <a:uFillTx/>
                <a:latin typeface="Arial" panose="020B0604020202020204"/>
                <a:ea typeface="#9Slide02 Noi dung dai" panose="02000000000000000000" pitchFamily="2" charset="0"/>
                <a:cs typeface="Arial"/>
                <a:sym typeface="Arial"/>
              </a:rPr>
              <a:t>Tại </a:t>
            </a:r>
            <a:r>
              <a:rPr kumimoji="0" lang="vi-VN" sz="2400" b="0" i="0" u="none" strike="noStrike" kern="0" cap="none" spc="0" normalizeH="0" baseline="0" noProof="0">
                <a:ln>
                  <a:noFill/>
                </a:ln>
                <a:solidFill>
                  <a:prstClr val="black"/>
                </a:solidFill>
                <a:effectLst/>
                <a:uLnTx/>
                <a:uFillTx/>
                <a:latin typeface="Arial" panose="020B0604020202020204"/>
                <a:ea typeface="#9Slide02 Noi dung dai" panose="02000000000000000000" pitchFamily="2" charset="0"/>
                <a:cs typeface="Arial"/>
                <a:sym typeface="Arial"/>
              </a:rPr>
              <a:t>sao có người sợi tóc to, có người sợi tóc nhỏ?</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
        <p:nvSpPr>
          <p:cNvPr id="14" name="TextBox 13">
            <a:extLst>
              <a:ext uri="{FF2B5EF4-FFF2-40B4-BE49-F238E27FC236}">
                <a16:creationId xmlns:a16="http://schemas.microsoft.com/office/drawing/2014/main" id="{6D464903-81C3-4A0B-A494-58169BD30F40}"/>
              </a:ext>
            </a:extLst>
          </p:cNvPr>
          <p:cNvSpPr txBox="1"/>
          <p:nvPr/>
        </p:nvSpPr>
        <p:spPr>
          <a:xfrm>
            <a:off x="3253719" y="2448881"/>
            <a:ext cx="80407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400" b="0" i="0" u="none" strike="noStrike" kern="0" cap="none" spc="0" normalizeH="0" baseline="0" noProof="0" smtClean="0">
                <a:ln>
                  <a:noFill/>
                </a:ln>
                <a:solidFill>
                  <a:prstClr val="black"/>
                </a:solidFill>
                <a:effectLst/>
                <a:uLnTx/>
                <a:uFillTx/>
                <a:latin typeface="Arial"/>
                <a:ea typeface="#9Slide02 Noi dung dai" panose="02000000000000000000" pitchFamily="2" charset="0"/>
                <a:cs typeface="Arial"/>
                <a:sym typeface="Arial"/>
              </a:rPr>
              <a:t>Tóc óng ả &amp; suôn mượt là nhờ vào đâu ?</a:t>
            </a:r>
            <a:endParaRPr kumimoji="0" lang="en-US" sz="2400" b="0" i="0" u="none" strike="noStrike" kern="1200" cap="none" spc="0" normalizeH="0" baseline="0" noProof="0" dirty="0">
              <a:ln>
                <a:noFill/>
              </a:ln>
              <a:solidFill>
                <a:prstClr val="black"/>
              </a:solidFill>
              <a:effectLst/>
              <a:uLnTx/>
              <a:uFillTx/>
              <a:latin typeface="Arial"/>
              <a:ea typeface="#9Slide02 Noi dung dai" panose="02000000000000000000" pitchFamily="2" charset="0"/>
              <a:cs typeface="Arial"/>
              <a:sym typeface="Arial"/>
            </a:endParaRPr>
          </a:p>
        </p:txBody>
      </p:sp>
      <p:sp>
        <p:nvSpPr>
          <p:cNvPr id="16" name="TextBox 15">
            <a:extLst>
              <a:ext uri="{FF2B5EF4-FFF2-40B4-BE49-F238E27FC236}">
                <a16:creationId xmlns:a16="http://schemas.microsoft.com/office/drawing/2014/main" id="{6D464903-81C3-4A0B-A494-58169BD30F40}"/>
              </a:ext>
            </a:extLst>
          </p:cNvPr>
          <p:cNvSpPr txBox="1"/>
          <p:nvPr/>
        </p:nvSpPr>
        <p:spPr>
          <a:xfrm>
            <a:off x="3253719" y="3465775"/>
            <a:ext cx="80407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Arial"/>
                <a:ea typeface="#9Slide02 Noi dung dai" panose="02000000000000000000" pitchFamily="2" charset="0"/>
                <a:cs typeface="Arial"/>
                <a:sym typeface="Arial"/>
              </a:rPr>
              <a:t>Tóc rụng đi có mọc lại ở chỗ rụng hay không? </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
        <p:nvSpPr>
          <p:cNvPr id="17" name="Oval 16">
            <a:extLst>
              <a:ext uri="{FF2B5EF4-FFF2-40B4-BE49-F238E27FC236}">
                <a16:creationId xmlns:a16="http://schemas.microsoft.com/office/drawing/2014/main" id="{45ECD252-2CAC-4E16-BFD9-EBD21C7453A2}"/>
              </a:ext>
            </a:extLst>
          </p:cNvPr>
          <p:cNvSpPr/>
          <p:nvPr/>
        </p:nvSpPr>
        <p:spPr>
          <a:xfrm>
            <a:off x="2307937" y="5494454"/>
            <a:ext cx="700089" cy="700089"/>
          </a:xfrm>
          <a:prstGeom prst="ellipse">
            <a:avLst/>
          </a:prstGeom>
          <a:solidFill>
            <a:schemeClr val="accent1"/>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89B1"/>
              </a:solidFill>
              <a:effectLst/>
              <a:uLnTx/>
              <a:uFillTx/>
              <a:latin typeface="Calibri" panose="020F0502020204030204"/>
              <a:ea typeface="+mn-ea"/>
              <a:cs typeface="+mn-cs"/>
              <a:sym typeface="Arial"/>
            </a:endParaRPr>
          </a:p>
        </p:txBody>
      </p:sp>
      <p:sp>
        <p:nvSpPr>
          <p:cNvPr id="18" name="TextBox 17">
            <a:extLst>
              <a:ext uri="{FF2B5EF4-FFF2-40B4-BE49-F238E27FC236}">
                <a16:creationId xmlns:a16="http://schemas.microsoft.com/office/drawing/2014/main" id="{E1C188D2-3B71-4D7E-9621-B8F0AB49D8B9}"/>
              </a:ext>
            </a:extLst>
          </p:cNvPr>
          <p:cNvSpPr txBox="1"/>
          <p:nvPr/>
        </p:nvSpPr>
        <p:spPr>
          <a:xfrm>
            <a:off x="2455054" y="5552110"/>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5</a:t>
            </a:r>
          </a:p>
        </p:txBody>
      </p:sp>
      <p:sp>
        <p:nvSpPr>
          <p:cNvPr id="19" name="TextBox 18">
            <a:extLst>
              <a:ext uri="{FF2B5EF4-FFF2-40B4-BE49-F238E27FC236}">
                <a16:creationId xmlns:a16="http://schemas.microsoft.com/office/drawing/2014/main" id="{1CD27E92-C4F3-4020-B8CE-2B78CBCA5BE6}"/>
              </a:ext>
            </a:extLst>
          </p:cNvPr>
          <p:cNvSpPr txBox="1"/>
          <p:nvPr/>
        </p:nvSpPr>
        <p:spPr>
          <a:xfrm>
            <a:off x="3253719" y="5614434"/>
            <a:ext cx="8040742" cy="52245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Arial" panose="020B0604020202020204" pitchFamily="34" charset="0"/>
                <a:ea typeface="#9Slide02 Noi dung dai" panose="02000000000000000000" pitchFamily="2" charset="0"/>
                <a:cs typeface="Arial"/>
                <a:sym typeface="Arial"/>
              </a:rPr>
              <a:t>Màu tóc của mỗi người phụ thuộc vào yếu tố gì?</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Tree>
    <p:extLst>
      <p:ext uri="{BB962C8B-B14F-4D97-AF65-F5344CB8AC3E}">
        <p14:creationId xmlns:p14="http://schemas.microsoft.com/office/powerpoint/2010/main" val="136458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1000"/>
                                        <p:tgtEl>
                                          <p:spTgt spid="18"/>
                                        </p:tgtEl>
                                      </p:cBhvr>
                                    </p:animEffect>
                                    <p:anim calcmode="lin" valueType="num">
                                      <p:cBhvr>
                                        <p:cTn id="76" dur="1000" fill="hold"/>
                                        <p:tgtEl>
                                          <p:spTgt spid="18"/>
                                        </p:tgtEl>
                                        <p:attrNameLst>
                                          <p:attrName>ppt_x</p:attrName>
                                        </p:attrNameLst>
                                      </p:cBhvr>
                                      <p:tavLst>
                                        <p:tav tm="0">
                                          <p:val>
                                            <p:strVal val="#ppt_x"/>
                                          </p:val>
                                        </p:tav>
                                        <p:tav tm="100000">
                                          <p:val>
                                            <p:strVal val="#ppt_x"/>
                                          </p:val>
                                        </p:tav>
                                      </p:tavLst>
                                    </p:anim>
                                    <p:anim calcmode="lin" valueType="num">
                                      <p:cBhvr>
                                        <p:cTn id="77" dur="1000" fill="hold"/>
                                        <p:tgtEl>
                                          <p:spTgt spid="1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000"/>
                                        <p:tgtEl>
                                          <p:spTgt spid="17"/>
                                        </p:tgtEl>
                                      </p:cBhvr>
                                    </p:animEffect>
                                    <p:anim calcmode="lin" valueType="num">
                                      <p:cBhvr>
                                        <p:cTn id="81" dur="1000" fill="hold"/>
                                        <p:tgtEl>
                                          <p:spTgt spid="17"/>
                                        </p:tgtEl>
                                        <p:attrNameLst>
                                          <p:attrName>ppt_x</p:attrName>
                                        </p:attrNameLst>
                                      </p:cBhvr>
                                      <p:tavLst>
                                        <p:tav tm="0">
                                          <p:val>
                                            <p:strVal val="#ppt_x"/>
                                          </p:val>
                                        </p:tav>
                                        <p:tav tm="100000">
                                          <p:val>
                                            <p:strVal val="#ppt_x"/>
                                          </p:val>
                                        </p:tav>
                                      </p:tavLst>
                                    </p:anim>
                                    <p:anim calcmode="lin" valueType="num">
                                      <p:cBhvr>
                                        <p:cTn id="82" dur="1000" fill="hold"/>
                                        <p:tgtEl>
                                          <p:spTgt spid="1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anim calcmode="lin" valueType="num">
                                      <p:cBhvr>
                                        <p:cTn id="86" dur="1000" fill="hold"/>
                                        <p:tgtEl>
                                          <p:spTgt spid="19"/>
                                        </p:tgtEl>
                                        <p:attrNameLst>
                                          <p:attrName>ppt_x</p:attrName>
                                        </p:attrNameLst>
                                      </p:cBhvr>
                                      <p:tavLst>
                                        <p:tav tm="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p:bldP spid="10" grpId="0"/>
      <p:bldP spid="11" grpId="0" animBg="1"/>
      <p:bldP spid="12" grpId="0"/>
      <p:bldP spid="13" grpId="0"/>
      <p:bldP spid="14" grpId="0"/>
      <p:bldP spid="16" grpId="0"/>
      <p:bldP spid="17" grpId="0" animBg="1"/>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smtClean="0"/>
              <a:t>Các bước chăm sóc tóc đúng cách</a:t>
            </a:r>
            <a:endParaRPr lang="en-US" sz="2800"/>
          </a:p>
        </p:txBody>
      </p:sp>
      <p:sp>
        <p:nvSpPr>
          <p:cNvPr id="3" name="Text Placeholder 2"/>
          <p:cNvSpPr>
            <a:spLocks noGrp="1"/>
          </p:cNvSpPr>
          <p:nvPr>
            <p:ph type="body" idx="1"/>
          </p:nvPr>
        </p:nvSpPr>
        <p:spPr>
          <a:xfrm>
            <a:off x="1129000" y="4941915"/>
            <a:ext cx="9934000" cy="543734"/>
          </a:xfrm>
        </p:spPr>
        <p:txBody>
          <a:bodyPr/>
          <a:lstStyle/>
          <a:p>
            <a:pPr marL="169329" indent="0" algn="ctr">
              <a:buNone/>
            </a:pPr>
            <a:r>
              <a:rPr lang="en-US" sz="2000" smtClean="0"/>
              <a:t>Dầu gội </a:t>
            </a:r>
            <a:r>
              <a:rPr lang="en-US" sz="2000" smtClean="0">
                <a:sym typeface="Wingdings" panose="05000000000000000000" pitchFamily="2" charset="2"/>
              </a:rPr>
              <a:t> Dầu xả  Dưỡng tóc (xịt tóc, serum, hấp tóc..)</a:t>
            </a:r>
            <a:endParaRPr lang="en-US" sz="200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069" y="1707608"/>
            <a:ext cx="2743200" cy="2743200"/>
          </a:xfrm>
          <a:prstGeom prst="ellipse">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3468" y="1707608"/>
            <a:ext cx="2743200" cy="2743200"/>
          </a:xfrm>
          <a:prstGeom prst="ellipse">
            <a:avLst/>
          </a:prstGeom>
        </p:spPr>
      </p:pic>
      <p:sp>
        <p:nvSpPr>
          <p:cNvPr id="8" name="Right Arrow 7"/>
          <p:cNvSpPr/>
          <p:nvPr/>
        </p:nvSpPr>
        <p:spPr>
          <a:xfrm>
            <a:off x="3572935" y="2884475"/>
            <a:ext cx="668867" cy="3132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7573434" y="2884475"/>
            <a:ext cx="668867" cy="3132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3101" y="2301208"/>
            <a:ext cx="2286000" cy="2286000"/>
          </a:xfrm>
          <a:prstGeom prst="ellipse">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1201" y="1056057"/>
            <a:ext cx="2286000" cy="2286000"/>
          </a:xfrm>
          <a:prstGeom prst="ellipse">
            <a:avLst/>
          </a:prstGeom>
        </p:spPr>
      </p:pic>
      <p:sp>
        <p:nvSpPr>
          <p:cNvPr id="11" name="Text Placeholder 2"/>
          <p:cNvSpPr txBox="1">
            <a:spLocks/>
          </p:cNvSpPr>
          <p:nvPr/>
        </p:nvSpPr>
        <p:spPr>
          <a:xfrm>
            <a:off x="1129000" y="5591987"/>
            <a:ext cx="9934000" cy="5437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609585" marR="0" lvl="0" indent="-440256" algn="l" rtl="0" eaLnBrk="1" hangingPunct="1">
              <a:lnSpc>
                <a:spcPct val="115000"/>
              </a:lnSpc>
              <a:spcBef>
                <a:spcPts val="0"/>
              </a:spcBef>
              <a:spcAft>
                <a:spcPts val="0"/>
              </a:spcAft>
              <a:buClr>
                <a:schemeClr val="accent5"/>
              </a:buClr>
              <a:buSzPts val="1600"/>
              <a:buFont typeface="Catamaran Thin"/>
              <a:buChar char="⬢"/>
              <a:defRPr sz="2400" b="0" i="0" u="none" strike="noStrike" cap="none">
                <a:solidFill>
                  <a:schemeClr val="dk1"/>
                </a:solidFill>
                <a:latin typeface="Catamaran Thin"/>
                <a:ea typeface="Catamaran Thin"/>
                <a:cs typeface="Catamaran Thin"/>
                <a:sym typeface="Catamaran Thin"/>
              </a:defRPr>
            </a:lvl1pPr>
            <a:lvl2pPr marL="1219170" marR="0" lvl="1" indent="-440256" algn="l" rtl="0" eaLnBrk="1" hangingPunct="1">
              <a:lnSpc>
                <a:spcPct val="115000"/>
              </a:lnSpc>
              <a:spcBef>
                <a:spcPts val="1067"/>
              </a:spcBef>
              <a:spcAft>
                <a:spcPts val="0"/>
              </a:spcAft>
              <a:buClr>
                <a:schemeClr val="accent5"/>
              </a:buClr>
              <a:buSzPts val="1600"/>
              <a:buFont typeface="Catamaran Thin"/>
              <a:buChar char="⬡"/>
              <a:defRPr sz="2400" b="0" i="0" u="none" strike="noStrike" cap="none">
                <a:solidFill>
                  <a:schemeClr val="dk1"/>
                </a:solidFill>
                <a:latin typeface="Catamaran Thin"/>
                <a:ea typeface="Catamaran Thin"/>
                <a:cs typeface="Catamaran Thin"/>
                <a:sym typeface="Catamaran Thin"/>
              </a:defRPr>
            </a:lvl2pPr>
            <a:lvl3pPr marL="1828754" marR="0" lvl="2" indent="-440256" algn="l" rtl="0" eaLnBrk="1" hangingPunct="1">
              <a:lnSpc>
                <a:spcPct val="115000"/>
              </a:lnSpc>
              <a:spcBef>
                <a:spcPts val="1067"/>
              </a:spcBef>
              <a:spcAft>
                <a:spcPts val="0"/>
              </a:spcAft>
              <a:buClr>
                <a:schemeClr val="dk2"/>
              </a:buClr>
              <a:buSzPts val="1600"/>
              <a:buFont typeface="Catamaran Thin"/>
              <a:buChar char="⬡"/>
              <a:defRPr sz="2400" b="0" i="0" u="none" strike="noStrike" cap="none">
                <a:solidFill>
                  <a:schemeClr val="dk1"/>
                </a:solidFill>
                <a:latin typeface="Catamaran Thin"/>
                <a:ea typeface="Catamaran Thin"/>
                <a:cs typeface="Catamaran Thin"/>
                <a:sym typeface="Catamaran Thin"/>
              </a:defRPr>
            </a:lvl3pPr>
            <a:lvl4pPr marL="2438339" marR="0" lvl="3" indent="-507987" algn="l" rtl="0" eaLnBrk="1" hangingPunct="1">
              <a:lnSpc>
                <a:spcPct val="115000"/>
              </a:lnSpc>
              <a:spcBef>
                <a:spcPts val="1067"/>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4pPr>
            <a:lvl5pPr marL="3047924" marR="0" lvl="4" indent="-507987" algn="l" rtl="0" eaLnBrk="1" hangingPunct="1">
              <a:lnSpc>
                <a:spcPct val="115000"/>
              </a:lnSpc>
              <a:spcBef>
                <a:spcPts val="1067"/>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5pPr>
            <a:lvl6pPr marL="3657509" marR="0" lvl="5" indent="-507987" algn="l" rtl="0" eaLnBrk="1" hangingPunct="1">
              <a:lnSpc>
                <a:spcPct val="115000"/>
              </a:lnSpc>
              <a:spcBef>
                <a:spcPts val="1067"/>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6pPr>
            <a:lvl7pPr marL="4267093" marR="0" lvl="6" indent="-507987" algn="l" rtl="0" eaLnBrk="1" hangingPunct="1">
              <a:lnSpc>
                <a:spcPct val="115000"/>
              </a:lnSpc>
              <a:spcBef>
                <a:spcPts val="1067"/>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7pPr>
            <a:lvl8pPr marL="4876678" marR="0" lvl="7" indent="-507987" algn="l" rtl="0" eaLnBrk="1" hangingPunct="1">
              <a:lnSpc>
                <a:spcPct val="115000"/>
              </a:lnSpc>
              <a:spcBef>
                <a:spcPts val="1067"/>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8pPr>
            <a:lvl9pPr marL="5486263" marR="0" lvl="8" indent="-507987" algn="l" rtl="0" eaLnBrk="1" hangingPunct="1">
              <a:lnSpc>
                <a:spcPct val="115000"/>
              </a:lnSpc>
              <a:spcBef>
                <a:spcPts val="1067"/>
              </a:spcBef>
              <a:spcAft>
                <a:spcPts val="1067"/>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9pPr>
          </a:lstStyle>
          <a:p>
            <a:pPr marL="169329" indent="0">
              <a:buNone/>
            </a:pPr>
            <a:r>
              <a:rPr lang="en-US" sz="2000" b="1" kern="0" smtClean="0"/>
              <a:t>Lưu ý</a:t>
            </a:r>
            <a:r>
              <a:rPr lang="en-US" sz="2000" kern="0" smtClean="0"/>
              <a:t>: </a:t>
            </a:r>
            <a:r>
              <a:rPr lang="vi-VN" sz="2000" kern="0" smtClean="0"/>
              <a:t>Không </a:t>
            </a:r>
            <a:r>
              <a:rPr lang="vi-VN" sz="2000" kern="0"/>
              <a:t>nên dùng dầu xả trước khi dùng dầu gội vì tóc phải được làm sạch trước khi được cung cấp dưỡng chất, làm mềm </a:t>
            </a:r>
            <a:r>
              <a:rPr lang="vi-VN" sz="2000" kern="0" smtClean="0"/>
              <a:t>mượt</a:t>
            </a:r>
            <a:r>
              <a:rPr lang="en-US" sz="2000" kern="0" smtClean="0"/>
              <a:t>.</a:t>
            </a:r>
            <a:endParaRPr lang="vi-VN" sz="2000" kern="0"/>
          </a:p>
        </p:txBody>
      </p:sp>
    </p:spTree>
    <p:extLst>
      <p:ext uri="{BB962C8B-B14F-4D97-AF65-F5344CB8AC3E}">
        <p14:creationId xmlns:p14="http://schemas.microsoft.com/office/powerpoint/2010/main" val="4139595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499967" y="1063417"/>
            <a:ext cx="7380323" cy="1185858"/>
          </a:xfrm>
        </p:spPr>
        <p:txBody>
          <a:bodyPr/>
          <a:lstStyle/>
          <a:p>
            <a:pPr algn="ctr">
              <a:lnSpc>
                <a:spcPct val="100000"/>
              </a:lnSpc>
            </a:pPr>
            <a:r>
              <a:rPr lang="en-US" sz="2800" err="1"/>
              <a:t>Bài</a:t>
            </a:r>
            <a:r>
              <a:rPr lang="en-US" sz="2800"/>
              <a:t> 3</a:t>
            </a:r>
            <a:br>
              <a:rPr lang="en-US" sz="2800"/>
            </a:br>
            <a:r>
              <a:rPr lang="vi-VN" sz="2800" cap="all"/>
              <a:t>Những vấn đề về tóc thường gặp, nguyên nhân và cách khắc phục </a:t>
            </a:r>
            <a:r>
              <a:rPr lang="vi-VN" sz="2800" cap="all" smtClean="0"/>
              <a:t>Phần </a:t>
            </a:r>
            <a:r>
              <a:rPr lang="vi-VN" sz="2800" cap="all"/>
              <a:t>1: Tóc </a:t>
            </a:r>
            <a:r>
              <a:rPr lang="vi-VN" sz="2800" cap="all" smtClean="0"/>
              <a:t>gàu</a:t>
            </a:r>
            <a:endParaRPr lang="en-US" sz="2800" cap="all"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8118" y="2487705"/>
            <a:ext cx="4124019" cy="4124019"/>
          </a:xfrm>
          <a:prstGeom prst="rect">
            <a:avLst/>
          </a:prstGeom>
        </p:spPr>
      </p:pic>
    </p:spTree>
    <p:extLst>
      <p:ext uri="{BB962C8B-B14F-4D97-AF65-F5344CB8AC3E}">
        <p14:creationId xmlns:p14="http://schemas.microsoft.com/office/powerpoint/2010/main" val="17415792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A895E2-0A19-4CCF-81F8-C2DC4D8DA853}"/>
              </a:ext>
            </a:extLst>
          </p:cNvPr>
          <p:cNvSpPr txBox="1"/>
          <p:nvPr/>
        </p:nvSpPr>
        <p:spPr>
          <a:xfrm>
            <a:off x="425660" y="312003"/>
            <a:ext cx="7894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300" normalizeH="0" baseline="0" noProof="0" dirty="0">
                <a:ln>
                  <a:noFill/>
                </a:ln>
                <a:solidFill>
                  <a:srgbClr val="549E39">
                    <a:lumMod val="75000"/>
                  </a:srgbClr>
                </a:solidFill>
                <a:effectLst/>
                <a:uLnTx/>
                <a:uFillTx/>
                <a:latin typeface="Arial" panose="020B0604020202020204"/>
                <a:ea typeface="+mn-ea"/>
                <a:cs typeface="Arial"/>
                <a:sym typeface="Arial"/>
              </a:rPr>
              <a:t>NỘI DUNG</a:t>
            </a:r>
            <a:endParaRPr kumimoji="0" lang="en-US" sz="2800" b="1" i="0" u="none" strike="noStrike" kern="1200" cap="none" spc="300" normalizeH="0" baseline="0" noProof="0" dirty="0">
              <a:ln>
                <a:noFill/>
              </a:ln>
              <a:solidFill>
                <a:srgbClr val="549E39">
                  <a:lumMod val="75000"/>
                </a:srgbClr>
              </a:solidFill>
              <a:effectLst/>
              <a:uLnTx/>
              <a:uFillTx/>
              <a:latin typeface="Arial" panose="020B0604020202020204"/>
              <a:ea typeface="+mn-ea"/>
              <a:cs typeface="Arial"/>
              <a:sym typeface="Arial"/>
            </a:endParaRPr>
          </a:p>
        </p:txBody>
      </p:sp>
      <p:cxnSp>
        <p:nvCxnSpPr>
          <p:cNvPr id="3" name="Straight Connector 2">
            <a:extLst>
              <a:ext uri="{FF2B5EF4-FFF2-40B4-BE49-F238E27FC236}">
                <a16:creationId xmlns:a16="http://schemas.microsoft.com/office/drawing/2014/main" id="{25021374-3EAB-4854-9FF7-099C840E7B59}"/>
              </a:ext>
            </a:extLst>
          </p:cNvPr>
          <p:cNvCxnSpPr/>
          <p:nvPr/>
        </p:nvCxnSpPr>
        <p:spPr>
          <a:xfrm>
            <a:off x="593782" y="1092654"/>
            <a:ext cx="176841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60D0E80-48B8-44E3-AF9C-48CD20DE94A0}"/>
              </a:ext>
            </a:extLst>
          </p:cNvPr>
          <p:cNvSpPr/>
          <p:nvPr/>
        </p:nvSpPr>
        <p:spPr>
          <a:xfrm>
            <a:off x="2362200" y="1512678"/>
            <a:ext cx="700089" cy="70008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Oval 4">
            <a:extLst>
              <a:ext uri="{FF2B5EF4-FFF2-40B4-BE49-F238E27FC236}">
                <a16:creationId xmlns:a16="http://schemas.microsoft.com/office/drawing/2014/main" id="{0B4A6177-DE39-4CF2-AA89-BAA4B2D9149F}"/>
              </a:ext>
            </a:extLst>
          </p:cNvPr>
          <p:cNvSpPr/>
          <p:nvPr/>
        </p:nvSpPr>
        <p:spPr>
          <a:xfrm>
            <a:off x="2363478" y="2577834"/>
            <a:ext cx="700089" cy="700089"/>
          </a:xfrm>
          <a:prstGeom prst="ellipse">
            <a:avLst/>
          </a:prstGeom>
          <a:solidFill>
            <a:schemeClr val="accent1"/>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89B1"/>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9D322FD6-EC3A-447D-A749-9080ABD2ADA2}"/>
              </a:ext>
            </a:extLst>
          </p:cNvPr>
          <p:cNvSpPr txBox="1"/>
          <p:nvPr/>
        </p:nvSpPr>
        <p:spPr>
          <a:xfrm>
            <a:off x="2509317" y="1570334"/>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1</a:t>
            </a:r>
          </a:p>
        </p:txBody>
      </p:sp>
      <p:sp>
        <p:nvSpPr>
          <p:cNvPr id="7" name="TextBox 6">
            <a:extLst>
              <a:ext uri="{FF2B5EF4-FFF2-40B4-BE49-F238E27FC236}">
                <a16:creationId xmlns:a16="http://schemas.microsoft.com/office/drawing/2014/main" id="{6D464903-81C3-4A0B-A494-58169BD30F40}"/>
              </a:ext>
            </a:extLst>
          </p:cNvPr>
          <p:cNvSpPr txBox="1"/>
          <p:nvPr/>
        </p:nvSpPr>
        <p:spPr>
          <a:xfrm>
            <a:off x="3236858" y="1678055"/>
            <a:ext cx="80407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Nguyên nhân nào gây ra tóc </a:t>
            </a:r>
            <a:r>
              <a:rPr kumimoji="0" lang="en-US" sz="24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t>gàu</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
        <p:nvSpPr>
          <p:cNvPr id="8" name="Oval 7">
            <a:extLst>
              <a:ext uri="{FF2B5EF4-FFF2-40B4-BE49-F238E27FC236}">
                <a16:creationId xmlns:a16="http://schemas.microsoft.com/office/drawing/2014/main" id="{A60D0E80-48B8-44E3-AF9C-48CD20DE94A0}"/>
              </a:ext>
            </a:extLst>
          </p:cNvPr>
          <p:cNvSpPr/>
          <p:nvPr/>
        </p:nvSpPr>
        <p:spPr>
          <a:xfrm>
            <a:off x="2362200" y="3592385"/>
            <a:ext cx="700089" cy="70008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extBox 8">
            <a:extLst>
              <a:ext uri="{FF2B5EF4-FFF2-40B4-BE49-F238E27FC236}">
                <a16:creationId xmlns:a16="http://schemas.microsoft.com/office/drawing/2014/main" id="{9D322FD6-EC3A-447D-A749-9080ABD2ADA2}"/>
              </a:ext>
            </a:extLst>
          </p:cNvPr>
          <p:cNvSpPr txBox="1"/>
          <p:nvPr/>
        </p:nvSpPr>
        <p:spPr>
          <a:xfrm>
            <a:off x="2509317" y="3650041"/>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3</a:t>
            </a:r>
          </a:p>
        </p:txBody>
      </p:sp>
      <p:sp>
        <p:nvSpPr>
          <p:cNvPr id="10" name="TextBox 9">
            <a:extLst>
              <a:ext uri="{FF2B5EF4-FFF2-40B4-BE49-F238E27FC236}">
                <a16:creationId xmlns:a16="http://schemas.microsoft.com/office/drawing/2014/main" id="{9D322FD6-EC3A-447D-A749-9080ABD2ADA2}"/>
              </a:ext>
            </a:extLst>
          </p:cNvPr>
          <p:cNvSpPr txBox="1"/>
          <p:nvPr/>
        </p:nvSpPr>
        <p:spPr>
          <a:xfrm>
            <a:off x="2509317" y="2638321"/>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2</a:t>
            </a:r>
          </a:p>
        </p:txBody>
      </p:sp>
      <p:sp>
        <p:nvSpPr>
          <p:cNvPr id="11" name="Oval 10">
            <a:extLst>
              <a:ext uri="{FF2B5EF4-FFF2-40B4-BE49-F238E27FC236}">
                <a16:creationId xmlns:a16="http://schemas.microsoft.com/office/drawing/2014/main" id="{0B4A6177-DE39-4CF2-AA89-BAA4B2D9149F}"/>
              </a:ext>
            </a:extLst>
          </p:cNvPr>
          <p:cNvSpPr/>
          <p:nvPr/>
        </p:nvSpPr>
        <p:spPr>
          <a:xfrm>
            <a:off x="2362200" y="4657541"/>
            <a:ext cx="700089" cy="700089"/>
          </a:xfrm>
          <a:prstGeom prst="ellipse">
            <a:avLst/>
          </a:prstGeom>
          <a:solidFill>
            <a:schemeClr val="accent1"/>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89B1"/>
              </a:solidFill>
              <a:effectLst/>
              <a:uLnTx/>
              <a:uFillTx/>
              <a:latin typeface="Calibri" panose="020F0502020204030204"/>
              <a:ea typeface="+mn-ea"/>
              <a:cs typeface="+mn-cs"/>
              <a:sym typeface="Arial"/>
            </a:endParaRPr>
          </a:p>
        </p:txBody>
      </p:sp>
      <p:sp>
        <p:nvSpPr>
          <p:cNvPr id="12" name="TextBox 11">
            <a:extLst>
              <a:ext uri="{FF2B5EF4-FFF2-40B4-BE49-F238E27FC236}">
                <a16:creationId xmlns:a16="http://schemas.microsoft.com/office/drawing/2014/main" id="{9D322FD6-EC3A-447D-A749-9080ABD2ADA2}"/>
              </a:ext>
            </a:extLst>
          </p:cNvPr>
          <p:cNvSpPr txBox="1"/>
          <p:nvPr/>
        </p:nvSpPr>
        <p:spPr>
          <a:xfrm>
            <a:off x="2509317" y="4715197"/>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4</a:t>
            </a:r>
          </a:p>
        </p:txBody>
      </p:sp>
      <p:sp>
        <p:nvSpPr>
          <p:cNvPr id="13" name="TextBox 12">
            <a:extLst>
              <a:ext uri="{FF2B5EF4-FFF2-40B4-BE49-F238E27FC236}">
                <a16:creationId xmlns:a16="http://schemas.microsoft.com/office/drawing/2014/main" id="{6D464903-81C3-4A0B-A494-58169BD30F40}"/>
              </a:ext>
            </a:extLst>
          </p:cNvPr>
          <p:cNvSpPr txBox="1"/>
          <p:nvPr/>
        </p:nvSpPr>
        <p:spPr>
          <a:xfrm>
            <a:off x="3253719" y="4592638"/>
            <a:ext cx="8040742" cy="1052596"/>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Gàu có gây nên tình trạng rụng tóc hay không</a:t>
            </a:r>
            <a:r>
              <a:rPr kumimoji="0" lang="en-US" sz="2400" b="0" i="0" u="none" strike="noStrike" kern="1200" cap="none" spc="0" normalizeH="0" baseline="0" noProof="0" smtClean="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Cách chọn dầu gội đầu cho tóc </a:t>
            </a:r>
            <a:r>
              <a:rPr kumimoji="0" lang="en-US" sz="2400" b="0" i="0" u="none" strike="noStrike" kern="1200" cap="none" spc="0" normalizeH="0" baseline="0" noProof="0" smtClean="0">
                <a:ln>
                  <a:noFill/>
                </a:ln>
                <a:solidFill>
                  <a:prstClr val="black"/>
                </a:solidFill>
                <a:effectLst/>
                <a:uLnTx/>
                <a:uFillTx/>
                <a:latin typeface="Arial" panose="020B0604020202020204"/>
                <a:ea typeface="+mn-ea"/>
                <a:cs typeface="+mn-cs"/>
              </a:rPr>
              <a:t>gàu.</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
        <p:nvSpPr>
          <p:cNvPr id="14" name="TextBox 13">
            <a:extLst>
              <a:ext uri="{FF2B5EF4-FFF2-40B4-BE49-F238E27FC236}">
                <a16:creationId xmlns:a16="http://schemas.microsoft.com/office/drawing/2014/main" id="{6D464903-81C3-4A0B-A494-58169BD30F40}"/>
              </a:ext>
            </a:extLst>
          </p:cNvPr>
          <p:cNvSpPr txBox="1"/>
          <p:nvPr/>
        </p:nvSpPr>
        <p:spPr>
          <a:xfrm>
            <a:off x="3253718" y="2707444"/>
            <a:ext cx="85318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Yếu tố nào khiến tình trạng gàu ngày càng nghiêm trọng hơn</a:t>
            </a:r>
            <a:endParaRPr kumimoji="0" lang="en-US" sz="2400" b="0" i="0" u="none" strike="noStrike" kern="1200" cap="none" spc="0" normalizeH="0" baseline="0" noProof="0" dirty="0">
              <a:ln>
                <a:noFill/>
              </a:ln>
              <a:solidFill>
                <a:prstClr val="black"/>
              </a:solidFill>
              <a:effectLst/>
              <a:uLnTx/>
              <a:uFillTx/>
              <a:latin typeface="Arial"/>
              <a:ea typeface="#9Slide02 Noi dung dai" panose="02000000000000000000" pitchFamily="2" charset="0"/>
              <a:cs typeface="Arial"/>
              <a:sym typeface="Arial"/>
            </a:endParaRPr>
          </a:p>
        </p:txBody>
      </p:sp>
      <p:sp>
        <p:nvSpPr>
          <p:cNvPr id="16" name="TextBox 15">
            <a:extLst>
              <a:ext uri="{FF2B5EF4-FFF2-40B4-BE49-F238E27FC236}">
                <a16:creationId xmlns:a16="http://schemas.microsoft.com/office/drawing/2014/main" id="{6D464903-81C3-4A0B-A494-58169BD30F40}"/>
              </a:ext>
            </a:extLst>
          </p:cNvPr>
          <p:cNvSpPr txBox="1"/>
          <p:nvPr/>
        </p:nvSpPr>
        <p:spPr>
          <a:xfrm>
            <a:off x="3253719" y="3650041"/>
            <a:ext cx="80407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Gàu khác nấm da đầu như </a:t>
            </a:r>
            <a:r>
              <a:rPr kumimoji="0" lang="en-US" sz="2400" b="0" i="0" u="none" strike="noStrike" kern="1200" cap="none" spc="0" normalizeH="0" baseline="0" noProof="0" smtClean="0">
                <a:ln>
                  <a:noFill/>
                </a:ln>
                <a:solidFill>
                  <a:prstClr val="black"/>
                </a:solidFill>
                <a:effectLst/>
                <a:uLnTx/>
                <a:uFillTx/>
                <a:latin typeface="Arial" panose="020B0604020202020204"/>
                <a:ea typeface="+mn-ea"/>
                <a:cs typeface="+mn-cs"/>
              </a:rPr>
              <a:t>nào ? </a:t>
            </a: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Gàu có lây không ?</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Tree>
    <p:extLst>
      <p:ext uri="{BB962C8B-B14F-4D97-AF65-F5344CB8AC3E}">
        <p14:creationId xmlns:p14="http://schemas.microsoft.com/office/powerpoint/2010/main" val="142054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p:bldP spid="10" grpId="0"/>
      <p:bldP spid="11" grpId="0" animBg="1"/>
      <p:bldP spid="12" grpId="0"/>
      <p:bldP spid="13" grpId="0"/>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4734DF2-098D-40A7-8250-B6AB67142D51}"/>
              </a:ext>
            </a:extLst>
          </p:cNvPr>
          <p:cNvSpPr>
            <a:spLocks noGrp="1"/>
          </p:cNvSpPr>
          <p:nvPr>
            <p:ph type="title"/>
          </p:nvPr>
        </p:nvSpPr>
        <p:spPr>
          <a:xfrm>
            <a:off x="1028977" y="563663"/>
            <a:ext cx="8993223" cy="528400"/>
          </a:xfrm>
        </p:spPr>
        <p:txBody>
          <a:bodyPr wrap="square" anchor="ctr">
            <a:normAutofit/>
          </a:bodyPr>
          <a:lstStyle/>
          <a:p>
            <a:pPr lvl="0">
              <a:defRPr/>
            </a:pPr>
            <a:r>
              <a:rPr lang="en-US" sz="2800"/>
              <a:t>Nguyên nhân nào gây ra tóc gàu</a:t>
            </a:r>
            <a:endParaRPr lang="en-US" sz="2800" dirty="0">
              <a:sym typeface="Arial"/>
            </a:endParaRPr>
          </a:p>
        </p:txBody>
      </p:sp>
      <p:sp>
        <p:nvSpPr>
          <p:cNvPr id="6" name="Content Placeholder 2">
            <a:extLst>
              <a:ext uri="{FF2B5EF4-FFF2-40B4-BE49-F238E27FC236}">
                <a16:creationId xmlns:a16="http://schemas.microsoft.com/office/drawing/2014/main" id="{05B74AA9-D580-4019-8973-668B4A156BC9}"/>
              </a:ext>
            </a:extLst>
          </p:cNvPr>
          <p:cNvSpPr txBox="1">
            <a:spLocks/>
          </p:cNvSpPr>
          <p:nvPr/>
        </p:nvSpPr>
        <p:spPr>
          <a:xfrm>
            <a:off x="6654800" y="1825763"/>
            <a:ext cx="4284133" cy="261090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609585" marR="0" lvl="0" indent="-440256" algn="l" rtl="0" eaLnBrk="1" hangingPunct="1">
              <a:lnSpc>
                <a:spcPct val="115000"/>
              </a:lnSpc>
              <a:spcBef>
                <a:spcPts val="0"/>
              </a:spcBef>
              <a:spcAft>
                <a:spcPts val="0"/>
              </a:spcAft>
              <a:buClr>
                <a:schemeClr val="accent5"/>
              </a:buClr>
              <a:buSzPts val="1600"/>
              <a:buFont typeface="Catamaran Thin"/>
              <a:buChar char="⬢"/>
              <a:defRPr sz="2400" b="0" i="0" u="none" strike="noStrike" cap="none">
                <a:solidFill>
                  <a:schemeClr val="dk1"/>
                </a:solidFill>
                <a:latin typeface="Catamaran Thin"/>
                <a:ea typeface="Catamaran Thin"/>
                <a:cs typeface="Catamaran Thin"/>
                <a:sym typeface="Catamaran Thin"/>
              </a:defRPr>
            </a:lvl1pPr>
            <a:lvl2pPr marL="1219170" marR="0" lvl="1" indent="-440256" algn="l" rtl="0" eaLnBrk="1" hangingPunct="1">
              <a:lnSpc>
                <a:spcPct val="115000"/>
              </a:lnSpc>
              <a:spcBef>
                <a:spcPts val="1067"/>
              </a:spcBef>
              <a:spcAft>
                <a:spcPts val="0"/>
              </a:spcAft>
              <a:buClr>
                <a:schemeClr val="accent5"/>
              </a:buClr>
              <a:buSzPts val="1600"/>
              <a:buFont typeface="Catamaran Thin"/>
              <a:buChar char="⬡"/>
              <a:defRPr sz="2400" b="0" i="0" u="none" strike="noStrike" cap="none">
                <a:solidFill>
                  <a:schemeClr val="dk1"/>
                </a:solidFill>
                <a:latin typeface="Catamaran Thin"/>
                <a:ea typeface="Catamaran Thin"/>
                <a:cs typeface="Catamaran Thin"/>
                <a:sym typeface="Catamaran Thin"/>
              </a:defRPr>
            </a:lvl2pPr>
            <a:lvl3pPr marL="1828754" marR="0" lvl="2" indent="-440256" algn="l" rtl="0" eaLnBrk="1" hangingPunct="1">
              <a:lnSpc>
                <a:spcPct val="115000"/>
              </a:lnSpc>
              <a:spcBef>
                <a:spcPts val="1067"/>
              </a:spcBef>
              <a:spcAft>
                <a:spcPts val="0"/>
              </a:spcAft>
              <a:buClr>
                <a:schemeClr val="dk2"/>
              </a:buClr>
              <a:buSzPts val="1600"/>
              <a:buFont typeface="Catamaran Thin"/>
              <a:buChar char="⬡"/>
              <a:defRPr sz="2400" b="0" i="0" u="none" strike="noStrike" cap="none">
                <a:solidFill>
                  <a:schemeClr val="dk1"/>
                </a:solidFill>
                <a:latin typeface="Catamaran Thin"/>
                <a:ea typeface="Catamaran Thin"/>
                <a:cs typeface="Catamaran Thin"/>
                <a:sym typeface="Catamaran Thin"/>
              </a:defRPr>
            </a:lvl3pPr>
            <a:lvl4pPr marL="2438339" marR="0" lvl="3" indent="-507987" algn="l" rtl="0" eaLnBrk="1" hangingPunct="1">
              <a:lnSpc>
                <a:spcPct val="115000"/>
              </a:lnSpc>
              <a:spcBef>
                <a:spcPts val="1067"/>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4pPr>
            <a:lvl5pPr marL="3047924" marR="0" lvl="4" indent="-507987" algn="l" rtl="0" eaLnBrk="1" hangingPunct="1">
              <a:lnSpc>
                <a:spcPct val="115000"/>
              </a:lnSpc>
              <a:spcBef>
                <a:spcPts val="1067"/>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5pPr>
            <a:lvl6pPr marL="3657509" marR="0" lvl="5" indent="-507987" algn="l" rtl="0" eaLnBrk="1" hangingPunct="1">
              <a:lnSpc>
                <a:spcPct val="115000"/>
              </a:lnSpc>
              <a:spcBef>
                <a:spcPts val="1067"/>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6pPr>
            <a:lvl7pPr marL="4267093" marR="0" lvl="6" indent="-507987" algn="l" rtl="0" eaLnBrk="1" hangingPunct="1">
              <a:lnSpc>
                <a:spcPct val="115000"/>
              </a:lnSpc>
              <a:spcBef>
                <a:spcPts val="1067"/>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7pPr>
            <a:lvl8pPr marL="4876678" marR="0" lvl="7" indent="-507987" algn="l" rtl="0" eaLnBrk="1" hangingPunct="1">
              <a:lnSpc>
                <a:spcPct val="115000"/>
              </a:lnSpc>
              <a:spcBef>
                <a:spcPts val="1067"/>
              </a:spcBef>
              <a:spcAft>
                <a:spcPts val="0"/>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8pPr>
            <a:lvl9pPr marL="5486263" marR="0" lvl="8" indent="-507987" algn="l" rtl="0" eaLnBrk="1" hangingPunct="1">
              <a:lnSpc>
                <a:spcPct val="115000"/>
              </a:lnSpc>
              <a:spcBef>
                <a:spcPts val="1067"/>
              </a:spcBef>
              <a:spcAft>
                <a:spcPts val="1067"/>
              </a:spcAft>
              <a:buClr>
                <a:schemeClr val="dk1"/>
              </a:buClr>
              <a:buSzPts val="2400"/>
              <a:buFont typeface="Catamaran Thin"/>
              <a:buChar char="■"/>
              <a:defRPr sz="2400" b="0" i="0" u="none" strike="noStrike" cap="none">
                <a:solidFill>
                  <a:schemeClr val="dk1"/>
                </a:solidFill>
                <a:latin typeface="Catamaran Thin"/>
                <a:ea typeface="Catamaran Thin"/>
                <a:cs typeface="Catamaran Thin"/>
                <a:sym typeface="Catamaran Thin"/>
              </a:defRPr>
            </a:lvl9pPr>
          </a:lstStyle>
          <a:p>
            <a:pPr marL="169329" lvl="0" indent="0" algn="just" defTabSz="914400" fontAlgn="auto" latinLnBrk="0">
              <a:lnSpc>
                <a:spcPct val="115000"/>
              </a:lnSpc>
              <a:spcBef>
                <a:spcPts val="0"/>
              </a:spcBef>
              <a:spcAft>
                <a:spcPts val="0"/>
              </a:spcAft>
              <a:buFont typeface="Catamaran Thin"/>
              <a:buNone/>
              <a:tabLst/>
              <a:defRPr/>
            </a:pPr>
            <a:r>
              <a:rPr lang="vi-VN" sz="1800">
                <a:latin typeface="+mj-lt"/>
              </a:rPr>
              <a:t>Thời tiết hanh khô, ô nhiễm môi trường, khói bụi, sấy, nhuộm, duỗi tóc quá thường xuyên,... Gội đầu không thường xuyên, dầu và các tế bào da đầu không được loại bỏ kịp thời, có thể gây nên gàu. Da đầu nhạy cảm, bị kích ứng với các sản phẩm chăm sóc tóc, tạo kiểu tóc. </a:t>
            </a:r>
            <a:endParaRPr lang="en-US" sz="1800">
              <a:latin typeface="+mj-lt"/>
            </a:endParaRPr>
          </a:p>
        </p:txBody>
      </p:sp>
      <p:pic>
        <p:nvPicPr>
          <p:cNvPr id="4" name="Picture 3">
            <a:extLst>
              <a:ext uri="{FF2B5EF4-FFF2-40B4-BE49-F238E27FC236}">
                <a16:creationId xmlns:a16="http://schemas.microsoft.com/office/drawing/2014/main" id="{5CEC8DFC-CD56-408D-B8F5-1B01B01DC8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4120" y="1402291"/>
            <a:ext cx="4693280" cy="3457853"/>
          </a:xfrm>
          <a:prstGeom prst="rect">
            <a:avLst/>
          </a:prstGeom>
        </p:spPr>
      </p:pic>
    </p:spTree>
    <p:extLst>
      <p:ext uri="{BB962C8B-B14F-4D97-AF65-F5344CB8AC3E}">
        <p14:creationId xmlns:p14="http://schemas.microsoft.com/office/powerpoint/2010/main" val="31546232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799" y="542964"/>
            <a:ext cx="11068534" cy="528400"/>
          </a:xfrm>
        </p:spPr>
        <p:txBody>
          <a:bodyPr/>
          <a:lstStyle/>
          <a:p>
            <a:pPr>
              <a:defRPr/>
            </a:pPr>
            <a:r>
              <a:rPr lang="vi-VN" sz="2800"/>
              <a:t>Yếu tố nào khiến tình trạng gàu ngày càng nghiêm trọng hơn</a:t>
            </a:r>
            <a:endParaRPr lang="en-US" sz="2800"/>
          </a:p>
        </p:txBody>
      </p:sp>
      <p:sp>
        <p:nvSpPr>
          <p:cNvPr id="3" name="Text Placeholder 2"/>
          <p:cNvSpPr>
            <a:spLocks noGrp="1"/>
          </p:cNvSpPr>
          <p:nvPr>
            <p:ph type="body" idx="1"/>
          </p:nvPr>
        </p:nvSpPr>
        <p:spPr>
          <a:xfrm>
            <a:off x="623934" y="1505200"/>
            <a:ext cx="6225599" cy="3845600"/>
          </a:xfrm>
        </p:spPr>
        <p:txBody>
          <a:bodyPr/>
          <a:lstStyle/>
          <a:p>
            <a:pPr marL="169329" indent="0" algn="just">
              <a:buNone/>
            </a:pPr>
            <a:r>
              <a:rPr lang="en-US" sz="1800" b="1" u="sng" smtClean="0">
                <a:solidFill>
                  <a:srgbClr val="333333"/>
                </a:solidFill>
                <a:latin typeface="Helvetica" panose="020B0604020202020204" pitchFamily="34" charset="0"/>
              </a:rPr>
              <a:t>Nguyên nhân gây ra gàu:</a:t>
            </a:r>
          </a:p>
          <a:p>
            <a:pPr marL="169329" indent="0" algn="just">
              <a:buNone/>
            </a:pPr>
            <a:r>
              <a:rPr lang="en-US" sz="1800" smtClean="0">
                <a:solidFill>
                  <a:srgbClr val="333333"/>
                </a:solidFill>
                <a:latin typeface="Helvetica" panose="020B0604020202020204" pitchFamily="34" charset="0"/>
              </a:rPr>
              <a:t>- </a:t>
            </a:r>
            <a:r>
              <a:rPr lang="vi-VN" sz="1800" smtClean="0">
                <a:solidFill>
                  <a:srgbClr val="333333"/>
                </a:solidFill>
                <a:latin typeface="Helvetica" panose="020B0604020202020204" pitchFamily="34" charset="0"/>
              </a:rPr>
              <a:t>Da </a:t>
            </a:r>
            <a:r>
              <a:rPr lang="vi-VN" sz="1800">
                <a:solidFill>
                  <a:srgbClr val="333333"/>
                </a:solidFill>
                <a:latin typeface="Helvetica" panose="020B0604020202020204" pitchFamily="34" charset="0"/>
              </a:rPr>
              <a:t>đầu bị kích thích quá mức bởi các yếu tố như chải đầu, gội đầu hay massage da đầu quá mạnh. Thời tiết hanh khô, ô nhiễm môi trường, khói bụi, sấy, nhuộm, duỗi tóc quá thường xuyên,...</a:t>
            </a:r>
          </a:p>
          <a:p>
            <a:pPr marL="169329" indent="0" algn="just">
              <a:buNone/>
            </a:pPr>
            <a:r>
              <a:rPr lang="en-US" sz="1800" smtClean="0">
                <a:solidFill>
                  <a:srgbClr val="333333"/>
                </a:solidFill>
                <a:latin typeface="Helvetica" panose="020B0604020202020204" pitchFamily="34" charset="0"/>
              </a:rPr>
              <a:t>- </a:t>
            </a:r>
            <a:r>
              <a:rPr lang="vi-VN" sz="1800" smtClean="0">
                <a:solidFill>
                  <a:srgbClr val="333333"/>
                </a:solidFill>
                <a:latin typeface="Helvetica" panose="020B0604020202020204" pitchFamily="34" charset="0"/>
              </a:rPr>
              <a:t>Gội </a:t>
            </a:r>
            <a:r>
              <a:rPr lang="vi-VN" sz="1800">
                <a:solidFill>
                  <a:srgbClr val="333333"/>
                </a:solidFill>
                <a:latin typeface="Helvetica" panose="020B0604020202020204" pitchFamily="34" charset="0"/>
              </a:rPr>
              <a:t>đầu không thường xuyên, dầu và các tế bào da đầu không được loại bỏ kịp thời, có thể gây nên gàu.</a:t>
            </a:r>
          </a:p>
          <a:p>
            <a:pPr marL="169329" indent="0" algn="just">
              <a:buNone/>
            </a:pPr>
            <a:r>
              <a:rPr lang="en-US" sz="1800" smtClean="0">
                <a:solidFill>
                  <a:srgbClr val="333333"/>
                </a:solidFill>
                <a:latin typeface="Helvetica" panose="020B0604020202020204" pitchFamily="34" charset="0"/>
              </a:rPr>
              <a:t>- </a:t>
            </a:r>
            <a:r>
              <a:rPr lang="vi-VN" sz="1800" smtClean="0">
                <a:solidFill>
                  <a:srgbClr val="333333"/>
                </a:solidFill>
                <a:latin typeface="Helvetica" panose="020B0604020202020204" pitchFamily="34" charset="0"/>
              </a:rPr>
              <a:t>Da </a:t>
            </a:r>
            <a:r>
              <a:rPr lang="vi-VN" sz="1800">
                <a:solidFill>
                  <a:srgbClr val="333333"/>
                </a:solidFill>
                <a:latin typeface="Helvetica" panose="020B0604020202020204" pitchFamily="34" charset="0"/>
              </a:rPr>
              <a:t>đầu nhạy cảm, bị kích ứng với các sản phẩm chăm sóc tóc, tạo kiểu tóc.</a:t>
            </a:r>
          </a:p>
          <a:p>
            <a:pPr marL="169329" indent="0" algn="just">
              <a:buNone/>
            </a:pPr>
            <a:endParaRPr lang="en-US" sz="18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1448"/>
          <a:stretch/>
        </p:blipFill>
        <p:spPr>
          <a:xfrm>
            <a:off x="7521785" y="1598333"/>
            <a:ext cx="3728357" cy="4607425"/>
          </a:xfrm>
          <a:prstGeom prst="rect">
            <a:avLst/>
          </a:prstGeom>
        </p:spPr>
      </p:pic>
    </p:spTree>
    <p:extLst>
      <p:ext uri="{BB962C8B-B14F-4D97-AF65-F5344CB8AC3E}">
        <p14:creationId xmlns:p14="http://schemas.microsoft.com/office/powerpoint/2010/main" val="35301078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799" y="542964"/>
            <a:ext cx="11068534" cy="528400"/>
          </a:xfrm>
        </p:spPr>
        <p:txBody>
          <a:bodyPr/>
          <a:lstStyle/>
          <a:p>
            <a:pPr>
              <a:defRPr/>
            </a:pPr>
            <a:r>
              <a:rPr lang="vi-VN" sz="2800"/>
              <a:t>Yếu tố nào khiến tình trạng gàu ngày càng nghiêm trọng hơn</a:t>
            </a:r>
            <a:endParaRPr lang="en-US" sz="2800"/>
          </a:p>
        </p:txBody>
      </p:sp>
      <p:sp>
        <p:nvSpPr>
          <p:cNvPr id="3" name="Text Placeholder 2"/>
          <p:cNvSpPr>
            <a:spLocks noGrp="1"/>
          </p:cNvSpPr>
          <p:nvPr>
            <p:ph type="body" idx="1"/>
          </p:nvPr>
        </p:nvSpPr>
        <p:spPr>
          <a:xfrm>
            <a:off x="623934" y="1505200"/>
            <a:ext cx="6225599" cy="3845600"/>
          </a:xfrm>
        </p:spPr>
        <p:txBody>
          <a:bodyPr/>
          <a:lstStyle/>
          <a:p>
            <a:pPr marL="169329" indent="0" algn="just">
              <a:buNone/>
            </a:pPr>
            <a:r>
              <a:rPr lang="en-US" sz="1800" b="1" u="sng" smtClean="0">
                <a:solidFill>
                  <a:srgbClr val="333333"/>
                </a:solidFill>
                <a:latin typeface="Helvetica" panose="020B0604020202020204" pitchFamily="34" charset="0"/>
              </a:rPr>
              <a:t>Nguyên nhân gây ra gàu:</a:t>
            </a:r>
          </a:p>
          <a:p>
            <a:pPr marL="169329" indent="0" algn="just">
              <a:buNone/>
            </a:pPr>
            <a:r>
              <a:rPr lang="en-US" sz="1800" smtClean="0">
                <a:solidFill>
                  <a:srgbClr val="333333"/>
                </a:solidFill>
                <a:latin typeface="Helvetica" panose="020B0604020202020204" pitchFamily="34" charset="0"/>
              </a:rPr>
              <a:t>- Gàu </a:t>
            </a:r>
            <a:r>
              <a:rPr lang="vi-VN" sz="1800">
                <a:solidFill>
                  <a:srgbClr val="333333"/>
                </a:solidFill>
                <a:latin typeface="Helvetica" panose="020B0604020202020204" pitchFamily="34" charset="0"/>
              </a:rPr>
              <a:t>do viêm da tiết bã là da đầu thường bị đỏ, bong vảy nhiều màu trắng hoặc vàng nhẹ. Bệnh thường nhẹ vào mùa hè, tiến triển mạnh vào mùa thu đông.</a:t>
            </a:r>
          </a:p>
          <a:p>
            <a:pPr marL="169329" indent="0" algn="just">
              <a:buNone/>
            </a:pPr>
            <a:r>
              <a:rPr lang="en-US" sz="1800" smtClean="0">
                <a:solidFill>
                  <a:sysClr val="windowText" lastClr="000000"/>
                </a:solidFill>
                <a:latin typeface="Helvetica" panose="020B0604020202020204" pitchFamily="34" charset="0"/>
              </a:rPr>
              <a:t>- Bệnh vảy nến: </a:t>
            </a:r>
            <a:r>
              <a:rPr lang="vi-VN" sz="1800" smtClean="0">
                <a:solidFill>
                  <a:srgbClr val="333333"/>
                </a:solidFill>
                <a:latin typeface="Helvetica" panose="020B0604020202020204" pitchFamily="34" charset="0"/>
              </a:rPr>
              <a:t>Bệnh </a:t>
            </a:r>
            <a:r>
              <a:rPr lang="vi-VN" sz="1800">
                <a:solidFill>
                  <a:srgbClr val="333333"/>
                </a:solidFill>
                <a:latin typeface="Helvetica" panose="020B0604020202020204" pitchFamily="34" charset="0"/>
              </a:rPr>
              <a:t>gây tích lũy các tế bào chết tạo thành lớp vảy dày màu bạc. Vảy nến thường xảy ra ở các vị trí như khủy tay, đầu gối,.. nhưng cũng có thể gây gàu.</a:t>
            </a:r>
          </a:p>
          <a:p>
            <a:pPr marL="169329" indent="0" algn="just">
              <a:buNone/>
            </a:pPr>
            <a:r>
              <a:rPr lang="en-US" sz="1800" smtClean="0">
                <a:solidFill>
                  <a:srgbClr val="333333"/>
                </a:solidFill>
                <a:latin typeface="Helvetica" panose="020B0604020202020204" pitchFamily="34" charset="0"/>
              </a:rPr>
              <a:t>- Bệnh chàm: N</a:t>
            </a:r>
            <a:r>
              <a:rPr lang="vi-VN" sz="1800" smtClean="0">
                <a:solidFill>
                  <a:srgbClr val="333333"/>
                </a:solidFill>
                <a:latin typeface="Helvetica" panose="020B0604020202020204" pitchFamily="34" charset="0"/>
              </a:rPr>
              <a:t>ếu </a:t>
            </a:r>
            <a:r>
              <a:rPr lang="vi-VN" sz="1800">
                <a:solidFill>
                  <a:srgbClr val="333333"/>
                </a:solidFill>
                <a:latin typeface="Helvetica" panose="020B0604020202020204" pitchFamily="34" charset="0"/>
              </a:rPr>
              <a:t>bệnh chàm xuất hiện trên da đầu có thể phát triển gàu.</a:t>
            </a:r>
            <a:endParaRPr lang="en-US" sz="1800"/>
          </a:p>
          <a:p>
            <a:pPr marL="169329" indent="0" algn="just">
              <a:buNone/>
            </a:pPr>
            <a:endParaRPr lang="en-US" sz="18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1448"/>
          <a:stretch/>
        </p:blipFill>
        <p:spPr>
          <a:xfrm>
            <a:off x="7521785" y="1598333"/>
            <a:ext cx="3728357" cy="4607425"/>
          </a:xfrm>
          <a:prstGeom prst="rect">
            <a:avLst/>
          </a:prstGeom>
        </p:spPr>
      </p:pic>
    </p:spTree>
    <p:extLst>
      <p:ext uri="{BB962C8B-B14F-4D97-AF65-F5344CB8AC3E}">
        <p14:creationId xmlns:p14="http://schemas.microsoft.com/office/powerpoint/2010/main" val="19595136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800"/>
              <a:t>Gàu khác nấm da đầu như nào</a:t>
            </a:r>
            <a:endParaRPr lang="en-US" sz="2800"/>
          </a:p>
        </p:txBody>
      </p:sp>
      <p:sp>
        <p:nvSpPr>
          <p:cNvPr id="3" name="Text Placeholder 2"/>
          <p:cNvSpPr>
            <a:spLocks noGrp="1"/>
          </p:cNvSpPr>
          <p:nvPr>
            <p:ph type="body" idx="1"/>
          </p:nvPr>
        </p:nvSpPr>
        <p:spPr>
          <a:xfrm>
            <a:off x="6315467" y="2546598"/>
            <a:ext cx="3726000" cy="2431801"/>
          </a:xfrm>
        </p:spPr>
        <p:txBody>
          <a:bodyPr/>
          <a:lstStyle/>
          <a:p>
            <a:pPr marL="169329" indent="0">
              <a:lnSpc>
                <a:spcPct val="150000"/>
              </a:lnSpc>
              <a:buNone/>
            </a:pPr>
            <a:r>
              <a:rPr lang="en-US" smtClean="0">
                <a:latin typeface="+mj-lt"/>
              </a:rPr>
              <a:t>- Về </a:t>
            </a:r>
            <a:r>
              <a:rPr lang="en-US">
                <a:latin typeface="+mj-lt"/>
              </a:rPr>
              <a:t>hình thái</a:t>
            </a:r>
          </a:p>
          <a:p>
            <a:pPr marL="169329" indent="0">
              <a:lnSpc>
                <a:spcPct val="150000"/>
              </a:lnSpc>
              <a:buNone/>
            </a:pPr>
            <a:r>
              <a:rPr lang="en-US" smtClean="0">
                <a:latin typeface="+mj-lt"/>
              </a:rPr>
              <a:t>- Về </a:t>
            </a:r>
            <a:r>
              <a:rPr lang="en-US">
                <a:latin typeface="+mj-lt"/>
              </a:rPr>
              <a:t>vị trí</a:t>
            </a:r>
          </a:p>
          <a:p>
            <a:pPr marL="169329" indent="0">
              <a:lnSpc>
                <a:spcPct val="150000"/>
              </a:lnSpc>
              <a:buNone/>
            </a:pPr>
            <a:r>
              <a:rPr lang="en-US" smtClean="0">
                <a:latin typeface="+mj-lt"/>
              </a:rPr>
              <a:t>- Về </a:t>
            </a:r>
            <a:r>
              <a:rPr lang="en-US">
                <a:latin typeface="+mj-lt"/>
              </a:rPr>
              <a:t>nguyên nhân</a:t>
            </a:r>
          </a:p>
          <a:p>
            <a:pPr marL="169329" indent="0">
              <a:lnSpc>
                <a:spcPct val="150000"/>
              </a:lnSpc>
              <a:buNone/>
            </a:pPr>
            <a:endParaRPr lang="en-US">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800" y="1275983"/>
            <a:ext cx="4625284" cy="4625284"/>
          </a:xfrm>
          <a:prstGeom prst="rect">
            <a:avLst/>
          </a:prstGeom>
        </p:spPr>
      </p:pic>
    </p:spTree>
    <p:extLst>
      <p:ext uri="{BB962C8B-B14F-4D97-AF65-F5344CB8AC3E}">
        <p14:creationId xmlns:p14="http://schemas.microsoft.com/office/powerpoint/2010/main" val="36977384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800"/>
              <a:t>Gàu khác nấm da đầu như nào</a:t>
            </a:r>
            <a:endParaRPr lang="en-US" sz="2800"/>
          </a:p>
        </p:txBody>
      </p:sp>
      <p:graphicFrame>
        <p:nvGraphicFramePr>
          <p:cNvPr id="5" name="Table 4"/>
          <p:cNvGraphicFramePr>
            <a:graphicFrameLocks noGrp="1"/>
          </p:cNvGraphicFramePr>
          <p:nvPr>
            <p:extLst>
              <p:ext uri="{D42A27DB-BD31-4B8C-83A1-F6EECF244321}">
                <p14:modId xmlns:p14="http://schemas.microsoft.com/office/powerpoint/2010/main" val="1899020096"/>
              </p:ext>
            </p:extLst>
          </p:nvPr>
        </p:nvGraphicFramePr>
        <p:xfrm>
          <a:off x="855766" y="1316897"/>
          <a:ext cx="10467400" cy="5064044"/>
        </p:xfrm>
        <a:graphic>
          <a:graphicData uri="http://schemas.openxmlformats.org/drawingml/2006/table">
            <a:tbl>
              <a:tblPr firstRow="1" bandRow="1">
                <a:tableStyleId>{5C22544A-7EE6-4342-B048-85BDC9FD1C3A}</a:tableStyleId>
              </a:tblPr>
              <a:tblGrid>
                <a:gridCol w="2065233">
                  <a:extLst>
                    <a:ext uri="{9D8B030D-6E8A-4147-A177-3AD203B41FA5}">
                      <a16:colId xmlns:a16="http://schemas.microsoft.com/office/drawing/2014/main" val="3872487371"/>
                    </a:ext>
                  </a:extLst>
                </a:gridCol>
                <a:gridCol w="4207934">
                  <a:extLst>
                    <a:ext uri="{9D8B030D-6E8A-4147-A177-3AD203B41FA5}">
                      <a16:colId xmlns:a16="http://schemas.microsoft.com/office/drawing/2014/main" val="3231799377"/>
                    </a:ext>
                  </a:extLst>
                </a:gridCol>
                <a:gridCol w="4194233">
                  <a:extLst>
                    <a:ext uri="{9D8B030D-6E8A-4147-A177-3AD203B41FA5}">
                      <a16:colId xmlns:a16="http://schemas.microsoft.com/office/drawing/2014/main" val="4063900954"/>
                    </a:ext>
                  </a:extLst>
                </a:gridCol>
              </a:tblGrid>
              <a:tr h="494970">
                <a:tc>
                  <a:txBody>
                    <a:bodyPr/>
                    <a:lstStyle/>
                    <a:p>
                      <a:endParaRPr lang="en-US" sz="1800"/>
                    </a:p>
                  </a:txBody>
                  <a:tcPr/>
                </a:tc>
                <a:tc>
                  <a:txBody>
                    <a:bodyPr/>
                    <a:lstStyle/>
                    <a:p>
                      <a:pPr algn="ctr"/>
                      <a:r>
                        <a:rPr lang="en-US" sz="1800" smtClean="0"/>
                        <a:t>GÀU</a:t>
                      </a:r>
                      <a:endParaRPr lang="en-US" sz="1800"/>
                    </a:p>
                  </a:txBody>
                  <a:tcPr anchor="ctr"/>
                </a:tc>
                <a:tc>
                  <a:txBody>
                    <a:bodyPr/>
                    <a:lstStyle/>
                    <a:p>
                      <a:pPr algn="ctr"/>
                      <a:r>
                        <a:rPr lang="en-US" sz="1800" smtClean="0"/>
                        <a:t>NẤM</a:t>
                      </a:r>
                      <a:r>
                        <a:rPr lang="en-US" sz="1800" baseline="0" smtClean="0"/>
                        <a:t> DA ĐẦU</a:t>
                      </a:r>
                      <a:endParaRPr lang="en-US" sz="1800"/>
                    </a:p>
                  </a:txBody>
                  <a:tcPr anchor="ctr"/>
                </a:tc>
                <a:extLst>
                  <a:ext uri="{0D108BD9-81ED-4DB2-BD59-A6C34878D82A}">
                    <a16:rowId xmlns:a16="http://schemas.microsoft.com/office/drawing/2014/main" val="1273675992"/>
                  </a:ext>
                </a:extLst>
              </a:tr>
              <a:tr h="1823715">
                <a:tc>
                  <a:txBody>
                    <a:bodyPr/>
                    <a:lstStyle/>
                    <a:p>
                      <a:pPr algn="l"/>
                      <a:r>
                        <a:rPr lang="en-US" sz="1800" smtClean="0"/>
                        <a:t>Về</a:t>
                      </a:r>
                      <a:r>
                        <a:rPr lang="en-US" sz="1800" baseline="0" smtClean="0"/>
                        <a:t> hình thái</a:t>
                      </a:r>
                    </a:p>
                  </a:txBody>
                  <a:tcPr anchor="ctr"/>
                </a:tc>
                <a:tc>
                  <a:txBody>
                    <a:bodyPr/>
                    <a:lstStyle/>
                    <a:p>
                      <a:pPr algn="just"/>
                      <a:r>
                        <a:rPr lang="en-US" sz="1800" smtClean="0"/>
                        <a:t>Gàu là biểu hiện rối loạn ở lớp sừng của da đầu. Tình trạng này khiến da đầu bị đóng vảy trắng sau đó rớt thành từng mảng hoặc lấm tấm, li ti trên tóc và có màu trắng hoặc màu xám.</a:t>
                      </a:r>
                      <a:endParaRPr lang="en-US" sz="1800"/>
                    </a:p>
                  </a:txBody>
                  <a:tcPr anchor="ctr"/>
                </a:tc>
                <a:tc>
                  <a:txBody>
                    <a:bodyPr/>
                    <a:lstStyle/>
                    <a:p>
                      <a:pPr algn="just"/>
                      <a:r>
                        <a:rPr lang="en-US" sz="1800" smtClean="0"/>
                        <a:t>Nấm</a:t>
                      </a:r>
                      <a:r>
                        <a:rPr lang="en-US" sz="1800" baseline="0" smtClean="0"/>
                        <a:t> da đầu </a:t>
                      </a:r>
                      <a:r>
                        <a:rPr lang="vi-VN" sz="1800" smtClean="0"/>
                        <a:t>những mảng tróc vảy màu trắng kèm theo việc bị rụng tóc nhiều và có sẩn trên da đầu. Ngoài ra, các lớp vảy khô, dày và nặng hơn so với gàu</a:t>
                      </a:r>
                      <a:endParaRPr lang="en-US" sz="1800"/>
                    </a:p>
                  </a:txBody>
                  <a:tcPr anchor="ctr"/>
                </a:tc>
                <a:extLst>
                  <a:ext uri="{0D108BD9-81ED-4DB2-BD59-A6C34878D82A}">
                    <a16:rowId xmlns:a16="http://schemas.microsoft.com/office/drawing/2014/main" val="959790810"/>
                  </a:ext>
                </a:extLst>
              </a:tr>
              <a:tr h="1114723">
                <a:tc>
                  <a:txBody>
                    <a:bodyPr/>
                    <a:lstStyle/>
                    <a:p>
                      <a:pPr algn="l"/>
                      <a:r>
                        <a:rPr lang="en-US" sz="1800" smtClean="0"/>
                        <a:t>Về</a:t>
                      </a:r>
                      <a:r>
                        <a:rPr lang="en-US" sz="1800" baseline="0" smtClean="0"/>
                        <a:t> vị trí</a:t>
                      </a:r>
                      <a:endParaRPr lang="en-US" sz="1800"/>
                    </a:p>
                  </a:txBody>
                  <a:tcPr anchor="ctr"/>
                </a:tc>
                <a:tc>
                  <a:txBody>
                    <a:bodyPr/>
                    <a:lstStyle/>
                    <a:p>
                      <a:pPr algn="just"/>
                      <a:r>
                        <a:rPr lang="en-US" sz="1867" b="0" i="0" u="none" strike="noStrike" cap="none" smtClean="0">
                          <a:solidFill>
                            <a:schemeClr val="dk1"/>
                          </a:solidFill>
                          <a:effectLst/>
                          <a:latin typeface="+mn-lt"/>
                          <a:ea typeface="+mn-ea"/>
                          <a:cs typeface="+mn-cs"/>
                          <a:sym typeface="Arial"/>
                        </a:rPr>
                        <a:t>Chỉ xuất hiện ở vùng da đầu</a:t>
                      </a:r>
                      <a:endParaRPr lang="en-US" sz="1800"/>
                    </a:p>
                  </a:txBody>
                  <a:tcPr anchor="ctr"/>
                </a:tc>
                <a:tc>
                  <a:txBody>
                    <a:bodyPr/>
                    <a:lstStyle/>
                    <a:p>
                      <a:pPr algn="just"/>
                      <a:r>
                        <a:rPr lang="en-US" sz="1867" b="0" i="0" u="none" strike="noStrike" cap="none" smtClean="0">
                          <a:solidFill>
                            <a:schemeClr val="dk1"/>
                          </a:solidFill>
                          <a:effectLst/>
                          <a:latin typeface="+mn-lt"/>
                          <a:ea typeface="+mn-ea"/>
                          <a:cs typeface="+mn-cs"/>
                          <a:sym typeface="Arial"/>
                        </a:rPr>
                        <a:t>Ngoài phân bổ trên da đầu còn xuất hiện ở lông mày, cánh mũi, viền tóc và thậm chí trong ống tai</a:t>
                      </a:r>
                      <a:endParaRPr lang="en-US" sz="1800"/>
                    </a:p>
                  </a:txBody>
                  <a:tcPr anchor="ctr"/>
                </a:tc>
                <a:extLst>
                  <a:ext uri="{0D108BD9-81ED-4DB2-BD59-A6C34878D82A}">
                    <a16:rowId xmlns:a16="http://schemas.microsoft.com/office/drawing/2014/main" val="2174944701"/>
                  </a:ext>
                </a:extLst>
              </a:tr>
              <a:tr h="1630636">
                <a:tc>
                  <a:txBody>
                    <a:bodyPr/>
                    <a:lstStyle/>
                    <a:p>
                      <a:pPr algn="l"/>
                      <a:r>
                        <a:rPr lang="en-US" sz="1800" smtClean="0"/>
                        <a:t>Về</a:t>
                      </a:r>
                      <a:r>
                        <a:rPr lang="en-US" sz="1800" baseline="0" smtClean="0"/>
                        <a:t> nguyên nhân</a:t>
                      </a:r>
                      <a:endParaRPr lang="en-US" sz="1800"/>
                    </a:p>
                  </a:txBody>
                  <a:tcPr anchor="ctr"/>
                </a:tc>
                <a:tc>
                  <a:txBody>
                    <a:bodyPr/>
                    <a:lstStyle/>
                    <a:p>
                      <a:pPr algn="just"/>
                      <a:r>
                        <a:rPr lang="en-US" sz="1800" smtClean="0"/>
                        <a:t>Do thói</a:t>
                      </a:r>
                      <a:r>
                        <a:rPr lang="en-US" sz="1800" baseline="0" smtClean="0"/>
                        <a:t> quen sinh hoạt, không gội đầu thường xuyên, do cơ địa da đầu khô hoặc do bệnh lý như bệnh vảy nến, bệnh chàm, viêm tiết bã nhờn</a:t>
                      </a:r>
                      <a:endParaRPr lang="en-US" sz="1800"/>
                    </a:p>
                  </a:txBody>
                  <a:tcPr anchor="ctr"/>
                </a:tc>
                <a:tc>
                  <a:txBody>
                    <a:bodyPr/>
                    <a:lstStyle/>
                    <a:p>
                      <a:pPr algn="just"/>
                      <a:r>
                        <a:rPr lang="en-US" sz="1867" b="0" i="0" u="none" strike="noStrike" cap="none" smtClean="0">
                          <a:solidFill>
                            <a:schemeClr val="dk1"/>
                          </a:solidFill>
                          <a:effectLst/>
                          <a:latin typeface="+mn-lt"/>
                          <a:ea typeface="+mn-ea"/>
                          <a:cs typeface="+mn-cs"/>
                          <a:sym typeface="Arial"/>
                        </a:rPr>
                        <a:t>Nấm</a:t>
                      </a:r>
                      <a:r>
                        <a:rPr lang="en-US" sz="1867" b="0" i="0" u="none" strike="noStrike" cap="none" baseline="0" smtClean="0">
                          <a:solidFill>
                            <a:schemeClr val="dk1"/>
                          </a:solidFill>
                          <a:effectLst/>
                          <a:latin typeface="+mn-lt"/>
                          <a:ea typeface="+mn-ea"/>
                          <a:cs typeface="+mn-cs"/>
                          <a:sym typeface="Arial"/>
                        </a:rPr>
                        <a:t> da đầu </a:t>
                      </a:r>
                      <a:r>
                        <a:rPr lang="en-US" sz="1867" b="0" i="0" u="none" strike="noStrike" cap="none" smtClean="0">
                          <a:solidFill>
                            <a:schemeClr val="dk1"/>
                          </a:solidFill>
                          <a:effectLst/>
                          <a:latin typeface="+mn-lt"/>
                          <a:ea typeface="+mn-ea"/>
                          <a:cs typeface="+mn-cs"/>
                          <a:sym typeface="Arial"/>
                        </a:rPr>
                        <a:t>là một bệnh nhiễm trùng da đầu do nấm sợi thuộc loài Trichophyton và Microsporum xâm nhập vào sợi tóc gây ra.</a:t>
                      </a:r>
                      <a:endParaRPr lang="en-US" sz="1800"/>
                    </a:p>
                  </a:txBody>
                  <a:tcPr anchor="ctr"/>
                </a:tc>
                <a:extLst>
                  <a:ext uri="{0D108BD9-81ED-4DB2-BD59-A6C34878D82A}">
                    <a16:rowId xmlns:a16="http://schemas.microsoft.com/office/drawing/2014/main" val="1004899850"/>
                  </a:ext>
                </a:extLst>
              </a:tr>
            </a:tbl>
          </a:graphicData>
        </a:graphic>
      </p:graphicFrame>
    </p:spTree>
    <p:extLst>
      <p:ext uri="{BB962C8B-B14F-4D97-AF65-F5344CB8AC3E}">
        <p14:creationId xmlns:p14="http://schemas.microsoft.com/office/powerpoint/2010/main" val="38819251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Gàu có lây không ?</a:t>
            </a:r>
          </a:p>
        </p:txBody>
      </p:sp>
      <p:sp>
        <p:nvSpPr>
          <p:cNvPr id="3" name="Text Placeholder 2"/>
          <p:cNvSpPr>
            <a:spLocks noGrp="1"/>
          </p:cNvSpPr>
          <p:nvPr>
            <p:ph type="body" idx="1"/>
          </p:nvPr>
        </p:nvSpPr>
        <p:spPr>
          <a:xfrm>
            <a:off x="1378769" y="5416800"/>
            <a:ext cx="9501534" cy="780800"/>
          </a:xfrm>
        </p:spPr>
        <p:txBody>
          <a:bodyPr/>
          <a:lstStyle/>
          <a:p>
            <a:pPr marL="169329" indent="0" algn="ctr">
              <a:buClr>
                <a:schemeClr val="accent1"/>
              </a:buClr>
              <a:buNone/>
            </a:pPr>
            <a:r>
              <a:rPr lang="en-US" sz="1800" b="1" smtClean="0">
                <a:solidFill>
                  <a:schemeClr val="tx1"/>
                </a:solidFill>
                <a:latin typeface="arial" panose="020B0604020202020204" pitchFamily="34" charset="0"/>
              </a:rPr>
              <a:t>KHÔNG</a:t>
            </a:r>
            <a:r>
              <a:rPr lang="en-US" sz="1800" smtClean="0">
                <a:solidFill>
                  <a:schemeClr val="tx1"/>
                </a:solidFill>
                <a:latin typeface="arial" panose="020B0604020202020204" pitchFamily="34" charset="0"/>
              </a:rPr>
              <a:t>. Bạn</a:t>
            </a:r>
            <a:r>
              <a:rPr lang="en-US" sz="1800">
                <a:solidFill>
                  <a:schemeClr val="tx1"/>
                </a:solidFill>
                <a:latin typeface="arial" panose="020B0604020202020204" pitchFamily="34" charset="0"/>
              </a:rPr>
              <a:t> </a:t>
            </a:r>
            <a:r>
              <a:rPr lang="en-US" sz="1800" b="1">
                <a:solidFill>
                  <a:schemeClr val="tx1"/>
                </a:solidFill>
                <a:latin typeface="arial" panose="020B0604020202020204" pitchFamily="34" charset="0"/>
              </a:rPr>
              <a:t>không</a:t>
            </a:r>
            <a:r>
              <a:rPr lang="en-US" sz="1800">
                <a:solidFill>
                  <a:schemeClr val="tx1"/>
                </a:solidFill>
                <a:latin typeface="arial" panose="020B0604020202020204" pitchFamily="34" charset="0"/>
              </a:rPr>
              <a:t> thể </a:t>
            </a:r>
            <a:r>
              <a:rPr lang="en-US" sz="1800" b="1">
                <a:solidFill>
                  <a:schemeClr val="tx1"/>
                </a:solidFill>
                <a:latin typeface="arial" panose="020B0604020202020204" pitchFamily="34" charset="0"/>
              </a:rPr>
              <a:t>bị</a:t>
            </a:r>
            <a:r>
              <a:rPr lang="en-US" sz="1800">
                <a:solidFill>
                  <a:schemeClr val="tx1"/>
                </a:solidFill>
                <a:latin typeface="arial" panose="020B0604020202020204" pitchFamily="34" charset="0"/>
              </a:rPr>
              <a:t> "</a:t>
            </a:r>
            <a:r>
              <a:rPr lang="en-US" sz="1800" b="1">
                <a:solidFill>
                  <a:schemeClr val="tx1"/>
                </a:solidFill>
                <a:latin typeface="arial" panose="020B0604020202020204" pitchFamily="34" charset="0"/>
              </a:rPr>
              <a:t>lây</a:t>
            </a:r>
            <a:r>
              <a:rPr lang="en-US" sz="1800">
                <a:solidFill>
                  <a:schemeClr val="tx1"/>
                </a:solidFill>
                <a:latin typeface="arial" panose="020B0604020202020204" pitchFamily="34" charset="0"/>
              </a:rPr>
              <a:t>" </a:t>
            </a:r>
            <a:r>
              <a:rPr lang="en-US" sz="1800" b="1">
                <a:solidFill>
                  <a:schemeClr val="tx1"/>
                </a:solidFill>
                <a:latin typeface="arial" panose="020B0604020202020204" pitchFamily="34" charset="0"/>
              </a:rPr>
              <a:t>gàu</a:t>
            </a:r>
            <a:r>
              <a:rPr lang="en-US" sz="1800">
                <a:solidFill>
                  <a:schemeClr val="tx1"/>
                </a:solidFill>
                <a:latin typeface="arial" panose="020B0604020202020204" pitchFamily="34" charset="0"/>
              </a:rPr>
              <a:t> và cũng </a:t>
            </a:r>
            <a:r>
              <a:rPr lang="en-US" sz="1800" b="1">
                <a:solidFill>
                  <a:schemeClr val="tx1"/>
                </a:solidFill>
                <a:latin typeface="arial" panose="020B0604020202020204" pitchFamily="34" charset="0"/>
              </a:rPr>
              <a:t>không</a:t>
            </a:r>
            <a:r>
              <a:rPr lang="en-US" sz="1800">
                <a:solidFill>
                  <a:schemeClr val="tx1"/>
                </a:solidFill>
                <a:latin typeface="arial" panose="020B0604020202020204" pitchFamily="34" charset="0"/>
              </a:rPr>
              <a:t> thể làm </a:t>
            </a:r>
            <a:r>
              <a:rPr lang="en-US" sz="1800" b="1">
                <a:solidFill>
                  <a:schemeClr val="tx1"/>
                </a:solidFill>
                <a:latin typeface="arial" panose="020B0604020202020204" pitchFamily="34" charset="0"/>
              </a:rPr>
              <a:t>lây gàu</a:t>
            </a:r>
            <a:r>
              <a:rPr lang="en-US" sz="1800">
                <a:solidFill>
                  <a:schemeClr val="tx1"/>
                </a:solidFill>
                <a:latin typeface="arial" panose="020B0604020202020204" pitchFamily="34" charset="0"/>
              </a:rPr>
              <a:t> sang bất kỳ ai. </a:t>
            </a:r>
            <a:endParaRPr lang="en-US" sz="1800" smtClean="0">
              <a:solidFill>
                <a:schemeClr val="tx1"/>
              </a:solidFill>
              <a:latin typeface="arial" panose="020B0604020202020204" pitchFamily="34" charset="0"/>
            </a:endParaRPr>
          </a:p>
          <a:p>
            <a:pPr marL="169329" indent="0" algn="ctr">
              <a:buClr>
                <a:schemeClr val="accent1"/>
              </a:buClr>
              <a:buNone/>
            </a:pPr>
            <a:r>
              <a:rPr lang="en-US" sz="1800" smtClean="0">
                <a:solidFill>
                  <a:schemeClr val="tx1"/>
                </a:solidFill>
                <a:latin typeface="arial" panose="020B0604020202020204" pitchFamily="34" charset="0"/>
              </a:rPr>
              <a:t>Vì </a:t>
            </a:r>
            <a:r>
              <a:rPr lang="en-US" sz="1800">
                <a:solidFill>
                  <a:schemeClr val="tx1"/>
                </a:solidFill>
                <a:latin typeface="arial" panose="020B0604020202020204" pitchFamily="34" charset="0"/>
              </a:rPr>
              <a:t>gàu không phải bệnh truyền nhiễm</a:t>
            </a:r>
            <a:endParaRPr lang="en-US" sz="1800">
              <a:solidFill>
                <a:schemeClr val="tx1"/>
              </a:solidFill>
            </a:endParaRPr>
          </a:p>
          <a:p>
            <a:pPr marL="169329" indent="0" algn="ctr">
              <a:buNone/>
            </a:pPr>
            <a:endParaRPr lang="en-US">
              <a:solidFill>
                <a:schemeClr val="tx1"/>
              </a:solidFill>
            </a:endParaRPr>
          </a:p>
        </p:txBody>
      </p:sp>
      <p:pic>
        <p:nvPicPr>
          <p:cNvPr id="1026" name="Picture 2" descr="Những điều cần biết về bệnh gàu | Vinme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8801" y="1305518"/>
            <a:ext cx="5101470" cy="3758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3665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800" y="542964"/>
            <a:ext cx="11229400" cy="528400"/>
          </a:xfrm>
        </p:spPr>
        <p:txBody>
          <a:bodyPr/>
          <a:lstStyle/>
          <a:p>
            <a:r>
              <a:rPr lang="en-US" sz="2800"/>
              <a:t>Gàu có gây nên tình trạng rụng tóc hay không?</a:t>
            </a:r>
          </a:p>
        </p:txBody>
      </p:sp>
      <p:sp>
        <p:nvSpPr>
          <p:cNvPr id="3" name="Text Placeholder 2"/>
          <p:cNvSpPr>
            <a:spLocks noGrp="1"/>
          </p:cNvSpPr>
          <p:nvPr>
            <p:ph type="body" idx="1"/>
          </p:nvPr>
        </p:nvSpPr>
        <p:spPr>
          <a:xfrm>
            <a:off x="869468" y="1649133"/>
            <a:ext cx="4362932" cy="2186267"/>
          </a:xfrm>
        </p:spPr>
        <p:txBody>
          <a:bodyPr/>
          <a:lstStyle/>
          <a:p>
            <a:pPr marL="169329" indent="0" algn="just">
              <a:buNone/>
            </a:pPr>
            <a:r>
              <a:rPr lang="vi-VN" sz="1800" b="1">
                <a:solidFill>
                  <a:srgbClr val="202124"/>
                </a:solidFill>
                <a:latin typeface="arial" panose="020B0604020202020204" pitchFamily="34" charset="0"/>
              </a:rPr>
              <a:t>Gàu không gây</a:t>
            </a:r>
            <a:r>
              <a:rPr lang="vi-VN" sz="1800">
                <a:solidFill>
                  <a:srgbClr val="202124"/>
                </a:solidFill>
                <a:latin typeface="arial" panose="020B0604020202020204" pitchFamily="34" charset="0"/>
              </a:rPr>
              <a:t> ảnh hưởng đến sức khỏe nhưng </a:t>
            </a:r>
            <a:r>
              <a:rPr lang="vi-VN" sz="1800" b="1">
                <a:solidFill>
                  <a:srgbClr val="202124"/>
                </a:solidFill>
                <a:latin typeface="arial" panose="020B0604020202020204" pitchFamily="34" charset="0"/>
              </a:rPr>
              <a:t>có</a:t>
            </a:r>
            <a:r>
              <a:rPr lang="vi-VN" sz="1800">
                <a:solidFill>
                  <a:srgbClr val="202124"/>
                </a:solidFill>
                <a:latin typeface="arial" panose="020B0604020202020204" pitchFamily="34" charset="0"/>
              </a:rPr>
              <a:t> thể khiến da đầu ngứa, chân </a:t>
            </a:r>
            <a:r>
              <a:rPr lang="vi-VN" sz="1800" b="1">
                <a:solidFill>
                  <a:srgbClr val="202124"/>
                </a:solidFill>
                <a:latin typeface="arial" panose="020B0604020202020204" pitchFamily="34" charset="0"/>
              </a:rPr>
              <a:t>tóc</a:t>
            </a:r>
            <a:r>
              <a:rPr lang="vi-VN" sz="1800">
                <a:solidFill>
                  <a:srgbClr val="202124"/>
                </a:solidFill>
                <a:latin typeface="arial" panose="020B0604020202020204" pitchFamily="34" charset="0"/>
              </a:rPr>
              <a:t> suy yếu và dễ gãy </a:t>
            </a:r>
            <a:r>
              <a:rPr lang="vi-VN" sz="1800" b="1">
                <a:solidFill>
                  <a:srgbClr val="202124"/>
                </a:solidFill>
                <a:latin typeface="arial" panose="020B0604020202020204" pitchFamily="34" charset="0"/>
              </a:rPr>
              <a:t>rụng</a:t>
            </a:r>
            <a:r>
              <a:rPr lang="vi-VN" sz="1800">
                <a:solidFill>
                  <a:srgbClr val="202124"/>
                </a:solidFill>
                <a:latin typeface="arial" panose="020B0604020202020204" pitchFamily="34" charset="0"/>
              </a:rPr>
              <a:t>. </a:t>
            </a:r>
            <a:endParaRPr lang="en-US" sz="1800" smtClean="0">
              <a:solidFill>
                <a:srgbClr val="202124"/>
              </a:solidFill>
              <a:latin typeface="arial" panose="020B0604020202020204" pitchFamily="34" charset="0"/>
            </a:endParaRPr>
          </a:p>
          <a:p>
            <a:pPr marL="169329" indent="0" algn="just">
              <a:buNone/>
            </a:pPr>
            <a:r>
              <a:rPr lang="vi-VN" sz="1800" smtClean="0">
                <a:solidFill>
                  <a:srgbClr val="202124"/>
                </a:solidFill>
                <a:latin typeface="arial" panose="020B0604020202020204" pitchFamily="34" charset="0"/>
              </a:rPr>
              <a:t>Nếu </a:t>
            </a:r>
            <a:r>
              <a:rPr lang="vi-VN" sz="1800">
                <a:solidFill>
                  <a:srgbClr val="202124"/>
                </a:solidFill>
                <a:latin typeface="arial" panose="020B0604020202020204" pitchFamily="34" charset="0"/>
              </a:rPr>
              <a:t>bạn bị </a:t>
            </a:r>
            <a:r>
              <a:rPr lang="vi-VN" sz="1800" b="1">
                <a:solidFill>
                  <a:srgbClr val="202124"/>
                </a:solidFill>
                <a:latin typeface="arial" panose="020B0604020202020204" pitchFamily="34" charset="0"/>
              </a:rPr>
              <a:t>rụng tóc</a:t>
            </a:r>
            <a:r>
              <a:rPr lang="vi-VN" sz="1800">
                <a:solidFill>
                  <a:srgbClr val="202124"/>
                </a:solidFill>
                <a:latin typeface="arial" panose="020B0604020202020204" pitchFamily="34" charset="0"/>
              </a:rPr>
              <a:t> và xuất hiện </a:t>
            </a:r>
            <a:r>
              <a:rPr lang="vi-VN" sz="1800" b="1">
                <a:solidFill>
                  <a:srgbClr val="202124"/>
                </a:solidFill>
                <a:latin typeface="arial" panose="020B0604020202020204" pitchFamily="34" charset="0"/>
              </a:rPr>
              <a:t>gàu</a:t>
            </a:r>
            <a:r>
              <a:rPr lang="vi-VN" sz="1800">
                <a:solidFill>
                  <a:srgbClr val="202124"/>
                </a:solidFill>
                <a:latin typeface="arial" panose="020B0604020202020204" pitchFamily="34" charset="0"/>
              </a:rPr>
              <a:t> ở da đầu, nguyên nhân </a:t>
            </a:r>
            <a:r>
              <a:rPr lang="vi-VN" sz="1800" b="1">
                <a:solidFill>
                  <a:srgbClr val="202124"/>
                </a:solidFill>
                <a:latin typeface="arial" panose="020B0604020202020204" pitchFamily="34" charset="0"/>
              </a:rPr>
              <a:t>có</a:t>
            </a:r>
            <a:r>
              <a:rPr lang="vi-VN" sz="1800">
                <a:solidFill>
                  <a:srgbClr val="202124"/>
                </a:solidFill>
                <a:latin typeface="arial" panose="020B0604020202020204" pitchFamily="34" charset="0"/>
              </a:rPr>
              <a:t> thể do: Chấy </a:t>
            </a:r>
            <a:r>
              <a:rPr lang="vi-VN" sz="1800" smtClean="0">
                <a:solidFill>
                  <a:srgbClr val="202124"/>
                </a:solidFill>
                <a:latin typeface="arial" panose="020B0604020202020204" pitchFamily="34" charset="0"/>
              </a:rPr>
              <a:t>rận</a:t>
            </a:r>
            <a:r>
              <a:rPr lang="en-US" sz="1800" smtClean="0">
                <a:solidFill>
                  <a:srgbClr val="202124"/>
                </a:solidFill>
                <a:latin typeface="arial" panose="020B0604020202020204" pitchFamily="34" charset="0"/>
              </a:rPr>
              <a:t>, v</a:t>
            </a:r>
            <a:r>
              <a:rPr lang="vi-VN" sz="1800" smtClean="0">
                <a:solidFill>
                  <a:srgbClr val="202124"/>
                </a:solidFill>
                <a:latin typeface="arial" panose="020B0604020202020204" pitchFamily="34" charset="0"/>
              </a:rPr>
              <a:t>iêm </a:t>
            </a:r>
            <a:r>
              <a:rPr lang="vi-VN" sz="1800">
                <a:solidFill>
                  <a:srgbClr val="202124"/>
                </a:solidFill>
                <a:latin typeface="arial" panose="020B0604020202020204" pitchFamily="34" charset="0"/>
              </a:rPr>
              <a:t>da tiết </a:t>
            </a:r>
            <a:r>
              <a:rPr lang="vi-VN" sz="1800" smtClean="0">
                <a:solidFill>
                  <a:srgbClr val="202124"/>
                </a:solidFill>
                <a:latin typeface="arial" panose="020B0604020202020204" pitchFamily="34" charset="0"/>
              </a:rPr>
              <a:t>bã</a:t>
            </a:r>
            <a:r>
              <a:rPr lang="en-US" sz="1800" smtClean="0">
                <a:solidFill>
                  <a:srgbClr val="202124"/>
                </a:solidFill>
                <a:latin typeface="arial" panose="020B0604020202020204" pitchFamily="34" charset="0"/>
              </a:rPr>
              <a:t>,..</a:t>
            </a:r>
            <a:endParaRPr lang="en-US" sz="1800"/>
          </a:p>
          <a:p>
            <a:endParaRPr lang="en-US" sz="180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6519" y="1649133"/>
            <a:ext cx="5265621" cy="3510414"/>
          </a:xfrm>
          <a:prstGeom prst="rect">
            <a:avLst/>
          </a:prstGeom>
        </p:spPr>
      </p:pic>
    </p:spTree>
    <p:extLst>
      <p:ext uri="{BB962C8B-B14F-4D97-AF65-F5344CB8AC3E}">
        <p14:creationId xmlns:p14="http://schemas.microsoft.com/office/powerpoint/2010/main" val="2210525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A895E2-0A19-4CCF-81F8-C2DC4D8DA853}"/>
              </a:ext>
            </a:extLst>
          </p:cNvPr>
          <p:cNvSpPr txBox="1"/>
          <p:nvPr/>
        </p:nvSpPr>
        <p:spPr>
          <a:xfrm>
            <a:off x="425660" y="312003"/>
            <a:ext cx="7894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300" normalizeH="0" baseline="0" noProof="0" dirty="0">
                <a:ln>
                  <a:noFill/>
                </a:ln>
                <a:solidFill>
                  <a:srgbClr val="549E39">
                    <a:lumMod val="75000"/>
                  </a:srgbClr>
                </a:solidFill>
                <a:effectLst/>
                <a:uLnTx/>
                <a:uFillTx/>
                <a:latin typeface="Arial" panose="020B0604020202020204"/>
                <a:ea typeface="+mn-ea"/>
                <a:cs typeface="Arial"/>
                <a:sym typeface="Arial"/>
              </a:rPr>
              <a:t>NỘI DUNG</a:t>
            </a:r>
            <a:endParaRPr kumimoji="0" lang="en-US" sz="2800" b="1" i="0" u="none" strike="noStrike" kern="1200" cap="none" spc="300" normalizeH="0" baseline="0" noProof="0" dirty="0">
              <a:ln>
                <a:noFill/>
              </a:ln>
              <a:solidFill>
                <a:srgbClr val="549E39">
                  <a:lumMod val="75000"/>
                </a:srgbClr>
              </a:solidFill>
              <a:effectLst/>
              <a:uLnTx/>
              <a:uFillTx/>
              <a:latin typeface="Arial" panose="020B0604020202020204"/>
              <a:ea typeface="+mn-ea"/>
              <a:cs typeface="Arial"/>
              <a:sym typeface="Arial"/>
            </a:endParaRPr>
          </a:p>
        </p:txBody>
      </p:sp>
      <p:cxnSp>
        <p:nvCxnSpPr>
          <p:cNvPr id="3" name="Straight Connector 2">
            <a:extLst>
              <a:ext uri="{FF2B5EF4-FFF2-40B4-BE49-F238E27FC236}">
                <a16:creationId xmlns:a16="http://schemas.microsoft.com/office/drawing/2014/main" id="{25021374-3EAB-4854-9FF7-099C840E7B59}"/>
              </a:ext>
            </a:extLst>
          </p:cNvPr>
          <p:cNvCxnSpPr/>
          <p:nvPr/>
        </p:nvCxnSpPr>
        <p:spPr>
          <a:xfrm>
            <a:off x="593782" y="1092654"/>
            <a:ext cx="176841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60D0E80-48B8-44E3-AF9C-48CD20DE94A0}"/>
              </a:ext>
            </a:extLst>
          </p:cNvPr>
          <p:cNvSpPr/>
          <p:nvPr/>
        </p:nvSpPr>
        <p:spPr>
          <a:xfrm>
            <a:off x="2362200" y="1388496"/>
            <a:ext cx="700089" cy="70008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Oval 4">
            <a:extLst>
              <a:ext uri="{FF2B5EF4-FFF2-40B4-BE49-F238E27FC236}">
                <a16:creationId xmlns:a16="http://schemas.microsoft.com/office/drawing/2014/main" id="{0B4A6177-DE39-4CF2-AA89-BAA4B2D9149F}"/>
              </a:ext>
            </a:extLst>
          </p:cNvPr>
          <p:cNvSpPr/>
          <p:nvPr/>
        </p:nvSpPr>
        <p:spPr>
          <a:xfrm>
            <a:off x="2362200" y="2505159"/>
            <a:ext cx="700089" cy="700089"/>
          </a:xfrm>
          <a:prstGeom prst="ellipse">
            <a:avLst/>
          </a:prstGeom>
          <a:solidFill>
            <a:schemeClr val="accent1"/>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89B1"/>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9D322FD6-EC3A-447D-A749-9080ABD2ADA2}"/>
              </a:ext>
            </a:extLst>
          </p:cNvPr>
          <p:cNvSpPr txBox="1"/>
          <p:nvPr/>
        </p:nvSpPr>
        <p:spPr>
          <a:xfrm>
            <a:off x="2509317" y="1446152"/>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6</a:t>
            </a:r>
          </a:p>
        </p:txBody>
      </p:sp>
      <p:sp>
        <p:nvSpPr>
          <p:cNvPr id="7" name="TextBox 6">
            <a:extLst>
              <a:ext uri="{FF2B5EF4-FFF2-40B4-BE49-F238E27FC236}">
                <a16:creationId xmlns:a16="http://schemas.microsoft.com/office/drawing/2014/main" id="{6D464903-81C3-4A0B-A494-58169BD30F40}"/>
              </a:ext>
            </a:extLst>
          </p:cNvPr>
          <p:cNvSpPr txBox="1"/>
          <p:nvPr/>
        </p:nvSpPr>
        <p:spPr>
          <a:xfrm>
            <a:off x="3236858" y="1553873"/>
            <a:ext cx="80407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Arial" panose="020B0604020202020204"/>
                <a:ea typeface="#9Slide02 Noi dung dai" panose="02000000000000000000" pitchFamily="2" charset="0"/>
                <a:cs typeface="Arial"/>
                <a:sym typeface="Arial"/>
              </a:rPr>
              <a:t>Bao nhiêu lâu thì nên làm sạch tóc (gội đầu 1 lần)?</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
        <p:nvSpPr>
          <p:cNvPr id="8" name="Oval 7">
            <a:extLst>
              <a:ext uri="{FF2B5EF4-FFF2-40B4-BE49-F238E27FC236}">
                <a16:creationId xmlns:a16="http://schemas.microsoft.com/office/drawing/2014/main" id="{A60D0E80-48B8-44E3-AF9C-48CD20DE94A0}"/>
              </a:ext>
            </a:extLst>
          </p:cNvPr>
          <p:cNvSpPr/>
          <p:nvPr/>
        </p:nvSpPr>
        <p:spPr>
          <a:xfrm>
            <a:off x="2362200" y="3713806"/>
            <a:ext cx="700089" cy="70008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extBox 8">
            <a:extLst>
              <a:ext uri="{FF2B5EF4-FFF2-40B4-BE49-F238E27FC236}">
                <a16:creationId xmlns:a16="http://schemas.microsoft.com/office/drawing/2014/main" id="{9D322FD6-EC3A-447D-A749-9080ABD2ADA2}"/>
              </a:ext>
            </a:extLst>
          </p:cNvPr>
          <p:cNvSpPr txBox="1"/>
          <p:nvPr/>
        </p:nvSpPr>
        <p:spPr>
          <a:xfrm>
            <a:off x="2509317" y="3771462"/>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8</a:t>
            </a:r>
          </a:p>
        </p:txBody>
      </p:sp>
      <p:sp>
        <p:nvSpPr>
          <p:cNvPr id="10" name="TextBox 9">
            <a:extLst>
              <a:ext uri="{FF2B5EF4-FFF2-40B4-BE49-F238E27FC236}">
                <a16:creationId xmlns:a16="http://schemas.microsoft.com/office/drawing/2014/main" id="{9D322FD6-EC3A-447D-A749-9080ABD2ADA2}"/>
              </a:ext>
            </a:extLst>
          </p:cNvPr>
          <p:cNvSpPr txBox="1"/>
          <p:nvPr/>
        </p:nvSpPr>
        <p:spPr>
          <a:xfrm>
            <a:off x="2508039" y="2565646"/>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7</a:t>
            </a:r>
          </a:p>
        </p:txBody>
      </p:sp>
      <p:sp>
        <p:nvSpPr>
          <p:cNvPr id="11" name="Oval 10">
            <a:extLst>
              <a:ext uri="{FF2B5EF4-FFF2-40B4-BE49-F238E27FC236}">
                <a16:creationId xmlns:a16="http://schemas.microsoft.com/office/drawing/2014/main" id="{0B4A6177-DE39-4CF2-AA89-BAA4B2D9149F}"/>
              </a:ext>
            </a:extLst>
          </p:cNvPr>
          <p:cNvSpPr/>
          <p:nvPr/>
        </p:nvSpPr>
        <p:spPr>
          <a:xfrm>
            <a:off x="2362200" y="4840624"/>
            <a:ext cx="700089" cy="700089"/>
          </a:xfrm>
          <a:prstGeom prst="ellipse">
            <a:avLst/>
          </a:prstGeom>
          <a:solidFill>
            <a:schemeClr val="accent1"/>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89B1"/>
              </a:solidFill>
              <a:effectLst/>
              <a:uLnTx/>
              <a:uFillTx/>
              <a:latin typeface="Calibri" panose="020F0502020204030204"/>
              <a:ea typeface="+mn-ea"/>
              <a:cs typeface="+mn-cs"/>
              <a:sym typeface="Arial"/>
            </a:endParaRPr>
          </a:p>
        </p:txBody>
      </p:sp>
      <p:sp>
        <p:nvSpPr>
          <p:cNvPr id="12" name="TextBox 11">
            <a:extLst>
              <a:ext uri="{FF2B5EF4-FFF2-40B4-BE49-F238E27FC236}">
                <a16:creationId xmlns:a16="http://schemas.microsoft.com/office/drawing/2014/main" id="{9D322FD6-EC3A-447D-A749-9080ABD2ADA2}"/>
              </a:ext>
            </a:extLst>
          </p:cNvPr>
          <p:cNvSpPr txBox="1"/>
          <p:nvPr/>
        </p:nvSpPr>
        <p:spPr>
          <a:xfrm>
            <a:off x="2509316" y="4898280"/>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9</a:t>
            </a:r>
          </a:p>
        </p:txBody>
      </p:sp>
      <p:sp>
        <p:nvSpPr>
          <p:cNvPr id="13" name="TextBox 12">
            <a:extLst>
              <a:ext uri="{FF2B5EF4-FFF2-40B4-BE49-F238E27FC236}">
                <a16:creationId xmlns:a16="http://schemas.microsoft.com/office/drawing/2014/main" id="{6D464903-81C3-4A0B-A494-58169BD30F40}"/>
              </a:ext>
            </a:extLst>
          </p:cNvPr>
          <p:cNvSpPr txBox="1"/>
          <p:nvPr/>
        </p:nvSpPr>
        <p:spPr>
          <a:xfrm>
            <a:off x="3253718" y="4898280"/>
            <a:ext cx="8040742" cy="52245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Arial" panose="020B0604020202020204"/>
                <a:ea typeface="#9Slide02 Noi dung dai" panose="02000000000000000000" pitchFamily="2" charset="0"/>
                <a:cs typeface="Arial"/>
                <a:sym typeface="Arial"/>
              </a:rPr>
              <a:t>Cắt tóc có giúp tóc mọc nhanh hơn không?</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
        <p:nvSpPr>
          <p:cNvPr id="14" name="TextBox 13">
            <a:extLst>
              <a:ext uri="{FF2B5EF4-FFF2-40B4-BE49-F238E27FC236}">
                <a16:creationId xmlns:a16="http://schemas.microsoft.com/office/drawing/2014/main" id="{6D464903-81C3-4A0B-A494-58169BD30F40}"/>
              </a:ext>
            </a:extLst>
          </p:cNvPr>
          <p:cNvSpPr txBox="1"/>
          <p:nvPr/>
        </p:nvSpPr>
        <p:spPr>
          <a:xfrm>
            <a:off x="3252441" y="2299677"/>
            <a:ext cx="8040742" cy="113184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Arial"/>
                <a:ea typeface="#9Slide02 Noi dung dai" panose="02000000000000000000" pitchFamily="2" charset="0"/>
                <a:cs typeface="Arial"/>
                <a:sym typeface="Arial"/>
              </a:rPr>
              <a:t>Quá trình hình thành, dài ra &amp; rụng xuống của tóc diễn ra như thế nào? Tại sao khi có tuổi rồi thì tóc sẽ ít mọc hơn?</a:t>
            </a:r>
            <a:endParaRPr kumimoji="0" lang="en-US" sz="2400" b="0" i="0" u="none" strike="noStrike" kern="1200" cap="none" spc="0" normalizeH="0" baseline="0" noProof="0" dirty="0">
              <a:ln>
                <a:noFill/>
              </a:ln>
              <a:solidFill>
                <a:prstClr val="black"/>
              </a:solidFill>
              <a:effectLst/>
              <a:uLnTx/>
              <a:uFillTx/>
              <a:latin typeface="Arial"/>
              <a:ea typeface="#9Slide02 Noi dung dai" panose="02000000000000000000" pitchFamily="2" charset="0"/>
              <a:cs typeface="Arial"/>
              <a:sym typeface="Arial"/>
            </a:endParaRPr>
          </a:p>
        </p:txBody>
      </p:sp>
      <p:sp>
        <p:nvSpPr>
          <p:cNvPr id="16" name="TextBox 15">
            <a:extLst>
              <a:ext uri="{FF2B5EF4-FFF2-40B4-BE49-F238E27FC236}">
                <a16:creationId xmlns:a16="http://schemas.microsoft.com/office/drawing/2014/main" id="{6D464903-81C3-4A0B-A494-58169BD30F40}"/>
              </a:ext>
            </a:extLst>
          </p:cNvPr>
          <p:cNvSpPr txBox="1"/>
          <p:nvPr/>
        </p:nvSpPr>
        <p:spPr>
          <a:xfrm>
            <a:off x="3253719" y="3858254"/>
            <a:ext cx="80407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Arial"/>
                <a:ea typeface="#9Slide02 Noi dung dai" panose="02000000000000000000" pitchFamily="2" charset="0"/>
                <a:cs typeface="Arial"/>
                <a:sym typeface="Arial"/>
              </a:rPr>
              <a:t>Trung bình một tháng tóc mọc dài ra khoảng bao nhiêu?</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Tree>
    <p:extLst>
      <p:ext uri="{BB962C8B-B14F-4D97-AF65-F5344CB8AC3E}">
        <p14:creationId xmlns:p14="http://schemas.microsoft.com/office/powerpoint/2010/main" val="316889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p:bldP spid="10" grpId="0"/>
      <p:bldP spid="11" grpId="0" animBg="1"/>
      <p:bldP spid="12" grpId="0"/>
      <p:bldP spid="13" grpId="0"/>
      <p:bldP spid="14"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a:t>Cách chọn dầu gội đầu cho tóc gàu</a:t>
            </a:r>
          </a:p>
        </p:txBody>
      </p:sp>
      <p:sp>
        <p:nvSpPr>
          <p:cNvPr id="3" name="Text Placeholder 2"/>
          <p:cNvSpPr>
            <a:spLocks noGrp="1"/>
          </p:cNvSpPr>
          <p:nvPr>
            <p:ph type="body" idx="1"/>
          </p:nvPr>
        </p:nvSpPr>
        <p:spPr>
          <a:xfrm>
            <a:off x="962266" y="1621241"/>
            <a:ext cx="4558000" cy="3272036"/>
          </a:xfrm>
        </p:spPr>
        <p:txBody>
          <a:bodyPr/>
          <a:lstStyle/>
          <a:p>
            <a:pPr marL="169329" indent="0">
              <a:lnSpc>
                <a:spcPct val="150000"/>
              </a:lnSpc>
              <a:buNone/>
            </a:pPr>
            <a:r>
              <a:rPr lang="en-US" sz="1800" smtClean="0">
                <a:latin typeface="+mj-lt"/>
              </a:rPr>
              <a:t>- Chất tẩy rửa dịu nhẹ</a:t>
            </a:r>
          </a:p>
          <a:p>
            <a:pPr marL="169329" indent="0">
              <a:lnSpc>
                <a:spcPct val="150000"/>
              </a:lnSpc>
              <a:buNone/>
            </a:pPr>
            <a:r>
              <a:rPr lang="en-US" sz="1800" smtClean="0">
                <a:latin typeface="+mj-lt"/>
              </a:rPr>
              <a:t>- Chọn dầu gội ít thành phần giữ ẩm</a:t>
            </a:r>
          </a:p>
          <a:p>
            <a:pPr marL="169329" indent="0">
              <a:lnSpc>
                <a:spcPct val="150000"/>
              </a:lnSpc>
              <a:buNone/>
            </a:pPr>
            <a:r>
              <a:rPr lang="en-US" sz="1800" smtClean="0">
                <a:latin typeface="+mj-lt"/>
              </a:rPr>
              <a:t>- Đối với từng loại da đầu</a:t>
            </a:r>
          </a:p>
          <a:p>
            <a:pPr marL="169329" indent="0">
              <a:lnSpc>
                <a:spcPct val="150000"/>
              </a:lnSpc>
              <a:buNone/>
            </a:pPr>
            <a:r>
              <a:rPr lang="en-US" sz="1800" smtClean="0">
                <a:latin typeface="+mj-lt"/>
              </a:rPr>
              <a:t>	+ Da đầu dầu</a:t>
            </a:r>
          </a:p>
          <a:p>
            <a:pPr marL="169329" indent="0">
              <a:lnSpc>
                <a:spcPct val="150000"/>
              </a:lnSpc>
              <a:buNone/>
            </a:pPr>
            <a:r>
              <a:rPr lang="en-US" sz="1800" smtClean="0">
                <a:latin typeface="+mj-lt"/>
              </a:rPr>
              <a:t>	+ Da đầu khô</a:t>
            </a:r>
          </a:p>
          <a:p>
            <a:pPr marL="169329" indent="0">
              <a:lnSpc>
                <a:spcPct val="150000"/>
              </a:lnSpc>
              <a:buNone/>
            </a:pPr>
            <a:r>
              <a:rPr lang="en-US" sz="1800" smtClean="0">
                <a:latin typeface="+mj-lt"/>
              </a:rPr>
              <a:t>- Thành phần chống nấm, giảm gàu</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265" r="12265"/>
          <a:stretch/>
        </p:blipFill>
        <p:spPr>
          <a:xfrm>
            <a:off x="5045800" y="1502254"/>
            <a:ext cx="6240019" cy="3510011"/>
          </a:xfrm>
          <a:prstGeom prst="rect">
            <a:avLst/>
          </a:prstGeom>
        </p:spPr>
      </p:pic>
    </p:spTree>
    <p:extLst>
      <p:ext uri="{BB962C8B-B14F-4D97-AF65-F5344CB8AC3E}">
        <p14:creationId xmlns:p14="http://schemas.microsoft.com/office/powerpoint/2010/main" val="40285577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4945" y="2475751"/>
            <a:ext cx="7910361" cy="3955181"/>
          </a:xfrm>
          <a:prstGeom prst="rect">
            <a:avLst/>
          </a:prstGeom>
        </p:spPr>
      </p:pic>
      <p:sp>
        <p:nvSpPr>
          <p:cNvPr id="4" name="Title 4"/>
          <p:cNvSpPr txBox="1">
            <a:spLocks/>
          </p:cNvSpPr>
          <p:nvPr/>
        </p:nvSpPr>
        <p:spPr>
          <a:xfrm>
            <a:off x="2499965" y="330200"/>
            <a:ext cx="7380323" cy="1893675"/>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lt1"/>
              </a:buClr>
              <a:buSzPts val="4800"/>
              <a:buFont typeface="Catamaran"/>
              <a:buNone/>
              <a:defRPr sz="6000" b="1" i="0" u="none" strike="noStrike" cap="none">
                <a:solidFill>
                  <a:schemeClr val="lt1"/>
                </a:solidFill>
                <a:latin typeface="Catamaran"/>
                <a:ea typeface="Catamaran"/>
                <a:cs typeface="Catamaran"/>
                <a:sym typeface="Catamaran"/>
              </a:defRPr>
            </a:lvl1pPr>
            <a:lvl2pPr marR="0" lvl="1" algn="l" rtl="0" eaLnBrk="1" hangingPunct="1">
              <a:lnSpc>
                <a:spcPct val="90000"/>
              </a:lnSpc>
              <a:spcBef>
                <a:spcPts val="0"/>
              </a:spcBef>
              <a:spcAft>
                <a:spcPts val="0"/>
              </a:spcAft>
              <a:buClr>
                <a:schemeClr val="lt1"/>
              </a:buClr>
              <a:buSzPts val="4800"/>
              <a:buFont typeface="Catamaran"/>
              <a:buNone/>
              <a:defRPr sz="6400" b="1" i="0" u="none" strike="noStrike" cap="none">
                <a:solidFill>
                  <a:schemeClr val="lt1"/>
                </a:solidFill>
                <a:latin typeface="Catamaran"/>
                <a:ea typeface="Catamaran"/>
                <a:cs typeface="Catamaran"/>
                <a:sym typeface="Catamaran"/>
              </a:defRPr>
            </a:lvl2pPr>
            <a:lvl3pPr marR="0" lvl="2" algn="l" rtl="0" eaLnBrk="1" hangingPunct="1">
              <a:lnSpc>
                <a:spcPct val="90000"/>
              </a:lnSpc>
              <a:spcBef>
                <a:spcPts val="0"/>
              </a:spcBef>
              <a:spcAft>
                <a:spcPts val="0"/>
              </a:spcAft>
              <a:buClr>
                <a:schemeClr val="lt1"/>
              </a:buClr>
              <a:buSzPts val="4800"/>
              <a:buFont typeface="Catamaran"/>
              <a:buNone/>
              <a:defRPr sz="6400" b="1" i="0" u="none" strike="noStrike" cap="none">
                <a:solidFill>
                  <a:schemeClr val="lt1"/>
                </a:solidFill>
                <a:latin typeface="Catamaran"/>
                <a:ea typeface="Catamaran"/>
                <a:cs typeface="Catamaran"/>
                <a:sym typeface="Catamaran"/>
              </a:defRPr>
            </a:lvl3pPr>
            <a:lvl4pPr marR="0" lvl="3" algn="l" rtl="0" eaLnBrk="1" hangingPunct="1">
              <a:lnSpc>
                <a:spcPct val="90000"/>
              </a:lnSpc>
              <a:spcBef>
                <a:spcPts val="0"/>
              </a:spcBef>
              <a:spcAft>
                <a:spcPts val="0"/>
              </a:spcAft>
              <a:buClr>
                <a:schemeClr val="lt1"/>
              </a:buClr>
              <a:buSzPts val="4800"/>
              <a:buFont typeface="Catamaran"/>
              <a:buNone/>
              <a:defRPr sz="6400" b="1" i="0" u="none" strike="noStrike" cap="none">
                <a:solidFill>
                  <a:schemeClr val="lt1"/>
                </a:solidFill>
                <a:latin typeface="Catamaran"/>
                <a:ea typeface="Catamaran"/>
                <a:cs typeface="Catamaran"/>
                <a:sym typeface="Catamaran"/>
              </a:defRPr>
            </a:lvl4pPr>
            <a:lvl5pPr marR="0" lvl="4" algn="l" rtl="0" eaLnBrk="1" hangingPunct="1">
              <a:lnSpc>
                <a:spcPct val="90000"/>
              </a:lnSpc>
              <a:spcBef>
                <a:spcPts val="0"/>
              </a:spcBef>
              <a:spcAft>
                <a:spcPts val="0"/>
              </a:spcAft>
              <a:buClr>
                <a:schemeClr val="lt1"/>
              </a:buClr>
              <a:buSzPts val="4800"/>
              <a:buFont typeface="Catamaran"/>
              <a:buNone/>
              <a:defRPr sz="6400" b="1" i="0" u="none" strike="noStrike" cap="none">
                <a:solidFill>
                  <a:schemeClr val="lt1"/>
                </a:solidFill>
                <a:latin typeface="Catamaran"/>
                <a:ea typeface="Catamaran"/>
                <a:cs typeface="Catamaran"/>
                <a:sym typeface="Catamaran"/>
              </a:defRPr>
            </a:lvl5pPr>
            <a:lvl6pPr marR="0" lvl="5" algn="l" rtl="0" eaLnBrk="1" hangingPunct="1">
              <a:lnSpc>
                <a:spcPct val="90000"/>
              </a:lnSpc>
              <a:spcBef>
                <a:spcPts val="0"/>
              </a:spcBef>
              <a:spcAft>
                <a:spcPts val="0"/>
              </a:spcAft>
              <a:buClr>
                <a:schemeClr val="lt1"/>
              </a:buClr>
              <a:buSzPts val="4800"/>
              <a:buFont typeface="Catamaran"/>
              <a:buNone/>
              <a:defRPr sz="6400" b="1" i="0" u="none" strike="noStrike" cap="none">
                <a:solidFill>
                  <a:schemeClr val="lt1"/>
                </a:solidFill>
                <a:latin typeface="Catamaran"/>
                <a:ea typeface="Catamaran"/>
                <a:cs typeface="Catamaran"/>
                <a:sym typeface="Catamaran"/>
              </a:defRPr>
            </a:lvl6pPr>
            <a:lvl7pPr marR="0" lvl="6" algn="l" rtl="0" eaLnBrk="1" hangingPunct="1">
              <a:lnSpc>
                <a:spcPct val="90000"/>
              </a:lnSpc>
              <a:spcBef>
                <a:spcPts val="0"/>
              </a:spcBef>
              <a:spcAft>
                <a:spcPts val="0"/>
              </a:spcAft>
              <a:buClr>
                <a:schemeClr val="lt1"/>
              </a:buClr>
              <a:buSzPts val="4800"/>
              <a:buFont typeface="Catamaran"/>
              <a:buNone/>
              <a:defRPr sz="6400" b="1" i="0" u="none" strike="noStrike" cap="none">
                <a:solidFill>
                  <a:schemeClr val="lt1"/>
                </a:solidFill>
                <a:latin typeface="Catamaran"/>
                <a:ea typeface="Catamaran"/>
                <a:cs typeface="Catamaran"/>
                <a:sym typeface="Catamaran"/>
              </a:defRPr>
            </a:lvl7pPr>
            <a:lvl8pPr marR="0" lvl="7" algn="l" rtl="0" eaLnBrk="1" hangingPunct="1">
              <a:lnSpc>
                <a:spcPct val="90000"/>
              </a:lnSpc>
              <a:spcBef>
                <a:spcPts val="0"/>
              </a:spcBef>
              <a:spcAft>
                <a:spcPts val="0"/>
              </a:spcAft>
              <a:buClr>
                <a:schemeClr val="lt1"/>
              </a:buClr>
              <a:buSzPts val="4800"/>
              <a:buFont typeface="Catamaran"/>
              <a:buNone/>
              <a:defRPr sz="6400" b="1" i="0" u="none" strike="noStrike" cap="none">
                <a:solidFill>
                  <a:schemeClr val="lt1"/>
                </a:solidFill>
                <a:latin typeface="Catamaran"/>
                <a:ea typeface="Catamaran"/>
                <a:cs typeface="Catamaran"/>
                <a:sym typeface="Catamaran"/>
              </a:defRPr>
            </a:lvl8pPr>
            <a:lvl9pPr marR="0" lvl="8" algn="l" rtl="0" eaLnBrk="1" hangingPunct="1">
              <a:lnSpc>
                <a:spcPct val="90000"/>
              </a:lnSpc>
              <a:spcBef>
                <a:spcPts val="0"/>
              </a:spcBef>
              <a:spcAft>
                <a:spcPts val="0"/>
              </a:spcAft>
              <a:buClr>
                <a:schemeClr val="lt1"/>
              </a:buClr>
              <a:buSzPts val="4800"/>
              <a:buFont typeface="Catamaran"/>
              <a:buNone/>
              <a:defRPr sz="6400" b="1" i="0" u="none" strike="noStrike" cap="none">
                <a:solidFill>
                  <a:schemeClr val="lt1"/>
                </a:solidFill>
                <a:latin typeface="Catamaran"/>
                <a:ea typeface="Catamaran"/>
                <a:cs typeface="Catamaran"/>
                <a:sym typeface="Catamaran"/>
              </a:defRPr>
            </a:lvl9pPr>
          </a:lstStyle>
          <a:p>
            <a:pPr algn="ctr">
              <a:lnSpc>
                <a:spcPct val="100000"/>
              </a:lnSpc>
            </a:pPr>
            <a:r>
              <a:rPr lang="en-US" sz="2800" kern="0" smtClean="0"/>
              <a:t>Bài 4</a:t>
            </a:r>
            <a:br>
              <a:rPr lang="en-US" sz="2800" kern="0" smtClean="0"/>
            </a:br>
            <a:r>
              <a:rPr lang="vi-VN" sz="2800" kern="0" cap="all" smtClean="0"/>
              <a:t>Những vấn đề về tóc thường gặp, nguyên nhân và cách khắc phục Phần </a:t>
            </a:r>
            <a:r>
              <a:rPr lang="en-US" sz="2800" kern="0" cap="all" smtClean="0"/>
              <a:t>2</a:t>
            </a:r>
            <a:r>
              <a:rPr lang="vi-VN" sz="2800" kern="0" cap="all" smtClean="0"/>
              <a:t>: </a:t>
            </a:r>
            <a:r>
              <a:rPr lang="en-US" sz="2800" kern="0" cap="all" smtClean="0"/>
              <a:t>rụng tóc</a:t>
            </a:r>
            <a:endParaRPr lang="en-US" sz="2800" kern="0" cap="all" dirty="0"/>
          </a:p>
        </p:txBody>
      </p:sp>
    </p:spTree>
    <p:extLst>
      <p:ext uri="{BB962C8B-B14F-4D97-AF65-F5344CB8AC3E}">
        <p14:creationId xmlns:p14="http://schemas.microsoft.com/office/powerpoint/2010/main" val="21034254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A895E2-0A19-4CCF-81F8-C2DC4D8DA853}"/>
              </a:ext>
            </a:extLst>
          </p:cNvPr>
          <p:cNvSpPr txBox="1"/>
          <p:nvPr/>
        </p:nvSpPr>
        <p:spPr>
          <a:xfrm>
            <a:off x="425660" y="312003"/>
            <a:ext cx="7894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300" normalizeH="0" baseline="0" noProof="0" dirty="0">
                <a:ln>
                  <a:noFill/>
                </a:ln>
                <a:solidFill>
                  <a:srgbClr val="549E39">
                    <a:lumMod val="75000"/>
                  </a:srgbClr>
                </a:solidFill>
                <a:effectLst/>
                <a:uLnTx/>
                <a:uFillTx/>
                <a:latin typeface="Arial" panose="020B0604020202020204"/>
                <a:ea typeface="+mn-ea"/>
                <a:cs typeface="Arial"/>
                <a:sym typeface="Arial"/>
              </a:rPr>
              <a:t>NỘI DUNG</a:t>
            </a:r>
            <a:endParaRPr kumimoji="0" lang="en-US" sz="2800" b="1" i="0" u="none" strike="noStrike" kern="1200" cap="none" spc="300" normalizeH="0" baseline="0" noProof="0" dirty="0">
              <a:ln>
                <a:noFill/>
              </a:ln>
              <a:solidFill>
                <a:srgbClr val="549E39">
                  <a:lumMod val="75000"/>
                </a:srgbClr>
              </a:solidFill>
              <a:effectLst/>
              <a:uLnTx/>
              <a:uFillTx/>
              <a:latin typeface="Arial" panose="020B0604020202020204"/>
              <a:ea typeface="+mn-ea"/>
              <a:cs typeface="Arial"/>
              <a:sym typeface="Arial"/>
            </a:endParaRPr>
          </a:p>
        </p:txBody>
      </p:sp>
      <p:cxnSp>
        <p:nvCxnSpPr>
          <p:cNvPr id="3" name="Straight Connector 2">
            <a:extLst>
              <a:ext uri="{FF2B5EF4-FFF2-40B4-BE49-F238E27FC236}">
                <a16:creationId xmlns:a16="http://schemas.microsoft.com/office/drawing/2014/main" id="{25021374-3EAB-4854-9FF7-099C840E7B59}"/>
              </a:ext>
            </a:extLst>
          </p:cNvPr>
          <p:cNvCxnSpPr/>
          <p:nvPr/>
        </p:nvCxnSpPr>
        <p:spPr>
          <a:xfrm>
            <a:off x="593782" y="1092654"/>
            <a:ext cx="176841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60D0E80-48B8-44E3-AF9C-48CD20DE94A0}"/>
              </a:ext>
            </a:extLst>
          </p:cNvPr>
          <p:cNvSpPr/>
          <p:nvPr/>
        </p:nvSpPr>
        <p:spPr>
          <a:xfrm>
            <a:off x="1470681" y="1604118"/>
            <a:ext cx="700089" cy="70008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Oval 4">
            <a:extLst>
              <a:ext uri="{FF2B5EF4-FFF2-40B4-BE49-F238E27FC236}">
                <a16:creationId xmlns:a16="http://schemas.microsoft.com/office/drawing/2014/main" id="{0B4A6177-DE39-4CF2-AA89-BAA4B2D9149F}"/>
              </a:ext>
            </a:extLst>
          </p:cNvPr>
          <p:cNvSpPr/>
          <p:nvPr/>
        </p:nvSpPr>
        <p:spPr>
          <a:xfrm>
            <a:off x="1471959" y="2669274"/>
            <a:ext cx="700089" cy="700089"/>
          </a:xfrm>
          <a:prstGeom prst="ellipse">
            <a:avLst/>
          </a:prstGeom>
          <a:solidFill>
            <a:schemeClr val="accent1"/>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89B1"/>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9D322FD6-EC3A-447D-A749-9080ABD2ADA2}"/>
              </a:ext>
            </a:extLst>
          </p:cNvPr>
          <p:cNvSpPr txBox="1"/>
          <p:nvPr/>
        </p:nvSpPr>
        <p:spPr>
          <a:xfrm>
            <a:off x="1617798" y="1661774"/>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1</a:t>
            </a:r>
          </a:p>
        </p:txBody>
      </p:sp>
      <p:sp>
        <p:nvSpPr>
          <p:cNvPr id="7" name="TextBox 6">
            <a:extLst>
              <a:ext uri="{FF2B5EF4-FFF2-40B4-BE49-F238E27FC236}">
                <a16:creationId xmlns:a16="http://schemas.microsoft.com/office/drawing/2014/main" id="{6D464903-81C3-4A0B-A494-58169BD30F40}"/>
              </a:ext>
            </a:extLst>
          </p:cNvPr>
          <p:cNvSpPr txBox="1"/>
          <p:nvPr/>
        </p:nvSpPr>
        <p:spPr>
          <a:xfrm>
            <a:off x="2345339" y="1769495"/>
            <a:ext cx="80407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Rụng tóc như thế nào là bình thường? </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
        <p:nvSpPr>
          <p:cNvPr id="8" name="Oval 7">
            <a:extLst>
              <a:ext uri="{FF2B5EF4-FFF2-40B4-BE49-F238E27FC236}">
                <a16:creationId xmlns:a16="http://schemas.microsoft.com/office/drawing/2014/main" id="{A60D0E80-48B8-44E3-AF9C-48CD20DE94A0}"/>
              </a:ext>
            </a:extLst>
          </p:cNvPr>
          <p:cNvSpPr/>
          <p:nvPr/>
        </p:nvSpPr>
        <p:spPr>
          <a:xfrm>
            <a:off x="1470681" y="3683825"/>
            <a:ext cx="700089" cy="70008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extBox 8">
            <a:extLst>
              <a:ext uri="{FF2B5EF4-FFF2-40B4-BE49-F238E27FC236}">
                <a16:creationId xmlns:a16="http://schemas.microsoft.com/office/drawing/2014/main" id="{9D322FD6-EC3A-447D-A749-9080ABD2ADA2}"/>
              </a:ext>
            </a:extLst>
          </p:cNvPr>
          <p:cNvSpPr txBox="1"/>
          <p:nvPr/>
        </p:nvSpPr>
        <p:spPr>
          <a:xfrm>
            <a:off x="1617798" y="3707178"/>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3</a:t>
            </a:r>
          </a:p>
        </p:txBody>
      </p:sp>
      <p:sp>
        <p:nvSpPr>
          <p:cNvPr id="10" name="TextBox 9">
            <a:extLst>
              <a:ext uri="{FF2B5EF4-FFF2-40B4-BE49-F238E27FC236}">
                <a16:creationId xmlns:a16="http://schemas.microsoft.com/office/drawing/2014/main" id="{9D322FD6-EC3A-447D-A749-9080ABD2ADA2}"/>
              </a:ext>
            </a:extLst>
          </p:cNvPr>
          <p:cNvSpPr txBox="1"/>
          <p:nvPr/>
        </p:nvSpPr>
        <p:spPr>
          <a:xfrm>
            <a:off x="1617798" y="2726930"/>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2</a:t>
            </a:r>
          </a:p>
        </p:txBody>
      </p:sp>
      <p:sp>
        <p:nvSpPr>
          <p:cNvPr id="11" name="Oval 10">
            <a:extLst>
              <a:ext uri="{FF2B5EF4-FFF2-40B4-BE49-F238E27FC236}">
                <a16:creationId xmlns:a16="http://schemas.microsoft.com/office/drawing/2014/main" id="{0B4A6177-DE39-4CF2-AA89-BAA4B2D9149F}"/>
              </a:ext>
            </a:extLst>
          </p:cNvPr>
          <p:cNvSpPr/>
          <p:nvPr/>
        </p:nvSpPr>
        <p:spPr>
          <a:xfrm>
            <a:off x="1470681" y="4748981"/>
            <a:ext cx="700089" cy="700089"/>
          </a:xfrm>
          <a:prstGeom prst="ellipse">
            <a:avLst/>
          </a:prstGeom>
          <a:solidFill>
            <a:schemeClr val="accent1"/>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89B1"/>
              </a:solidFill>
              <a:effectLst/>
              <a:uLnTx/>
              <a:uFillTx/>
              <a:latin typeface="Calibri" panose="020F0502020204030204"/>
              <a:ea typeface="+mn-ea"/>
              <a:cs typeface="+mn-cs"/>
              <a:sym typeface="Arial"/>
            </a:endParaRPr>
          </a:p>
        </p:txBody>
      </p:sp>
      <p:sp>
        <p:nvSpPr>
          <p:cNvPr id="12" name="TextBox 11">
            <a:extLst>
              <a:ext uri="{FF2B5EF4-FFF2-40B4-BE49-F238E27FC236}">
                <a16:creationId xmlns:a16="http://schemas.microsoft.com/office/drawing/2014/main" id="{9D322FD6-EC3A-447D-A749-9080ABD2ADA2}"/>
              </a:ext>
            </a:extLst>
          </p:cNvPr>
          <p:cNvSpPr txBox="1"/>
          <p:nvPr/>
        </p:nvSpPr>
        <p:spPr>
          <a:xfrm>
            <a:off x="1617798" y="4809505"/>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4</a:t>
            </a:r>
          </a:p>
        </p:txBody>
      </p:sp>
      <p:sp>
        <p:nvSpPr>
          <p:cNvPr id="13" name="TextBox 12">
            <a:extLst>
              <a:ext uri="{FF2B5EF4-FFF2-40B4-BE49-F238E27FC236}">
                <a16:creationId xmlns:a16="http://schemas.microsoft.com/office/drawing/2014/main" id="{6D464903-81C3-4A0B-A494-58169BD30F40}"/>
              </a:ext>
            </a:extLst>
          </p:cNvPr>
          <p:cNvSpPr txBox="1"/>
          <p:nvPr/>
        </p:nvSpPr>
        <p:spPr>
          <a:xfrm>
            <a:off x="2362200" y="4783217"/>
            <a:ext cx="8040742" cy="52245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Nguyên nhân dẫn đén rụng tóc nhiều là gì?</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
        <p:nvSpPr>
          <p:cNvPr id="14" name="TextBox 13">
            <a:extLst>
              <a:ext uri="{FF2B5EF4-FFF2-40B4-BE49-F238E27FC236}">
                <a16:creationId xmlns:a16="http://schemas.microsoft.com/office/drawing/2014/main" id="{6D464903-81C3-4A0B-A494-58169BD30F40}"/>
              </a:ext>
            </a:extLst>
          </p:cNvPr>
          <p:cNvSpPr txBox="1"/>
          <p:nvPr/>
        </p:nvSpPr>
        <p:spPr>
          <a:xfrm>
            <a:off x="2362199" y="2798884"/>
            <a:ext cx="89382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Tại sao phụ nữ sau sinh dễ rụng tóc nhiều hơn, tóc mỏng hơn?</a:t>
            </a:r>
            <a:endParaRPr kumimoji="0" lang="en-US" sz="2400" b="0" i="0" u="none" strike="noStrike" kern="1200" cap="none" spc="0" normalizeH="0" baseline="0" noProof="0" dirty="0">
              <a:ln>
                <a:noFill/>
              </a:ln>
              <a:solidFill>
                <a:prstClr val="black"/>
              </a:solidFill>
              <a:effectLst/>
              <a:uLnTx/>
              <a:uFillTx/>
              <a:latin typeface="Arial"/>
              <a:ea typeface="#9Slide02 Noi dung dai" panose="02000000000000000000" pitchFamily="2" charset="0"/>
              <a:cs typeface="Arial"/>
              <a:sym typeface="Arial"/>
            </a:endParaRPr>
          </a:p>
        </p:txBody>
      </p:sp>
      <p:sp>
        <p:nvSpPr>
          <p:cNvPr id="16" name="TextBox 15">
            <a:extLst>
              <a:ext uri="{FF2B5EF4-FFF2-40B4-BE49-F238E27FC236}">
                <a16:creationId xmlns:a16="http://schemas.microsoft.com/office/drawing/2014/main" id="{6D464903-81C3-4A0B-A494-58169BD30F40}"/>
              </a:ext>
            </a:extLst>
          </p:cNvPr>
          <p:cNvSpPr txBox="1"/>
          <p:nvPr/>
        </p:nvSpPr>
        <p:spPr>
          <a:xfrm>
            <a:off x="2362200" y="3828273"/>
            <a:ext cx="80407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Biểu hiện của rụng tóc bệnh lý?</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Tree>
    <p:extLst>
      <p:ext uri="{BB962C8B-B14F-4D97-AF65-F5344CB8AC3E}">
        <p14:creationId xmlns:p14="http://schemas.microsoft.com/office/powerpoint/2010/main" val="150054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p:bldP spid="10" grpId="0"/>
      <p:bldP spid="11" grpId="0" animBg="1"/>
      <p:bldP spid="12" grpId="0"/>
      <p:bldP spid="13" grpId="0"/>
      <p:bldP spid="14"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A895E2-0A19-4CCF-81F8-C2DC4D8DA853}"/>
              </a:ext>
            </a:extLst>
          </p:cNvPr>
          <p:cNvSpPr txBox="1"/>
          <p:nvPr/>
        </p:nvSpPr>
        <p:spPr>
          <a:xfrm>
            <a:off x="425660" y="312003"/>
            <a:ext cx="7894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300" normalizeH="0" baseline="0" noProof="0" dirty="0">
                <a:ln>
                  <a:noFill/>
                </a:ln>
                <a:solidFill>
                  <a:srgbClr val="549E39">
                    <a:lumMod val="75000"/>
                  </a:srgbClr>
                </a:solidFill>
                <a:effectLst/>
                <a:uLnTx/>
                <a:uFillTx/>
                <a:latin typeface="Arial" panose="020B0604020202020204"/>
                <a:ea typeface="+mn-ea"/>
                <a:cs typeface="Arial"/>
                <a:sym typeface="Arial"/>
              </a:rPr>
              <a:t>NỘI DUNG</a:t>
            </a:r>
            <a:endParaRPr kumimoji="0" lang="en-US" sz="2800" b="1" i="0" u="none" strike="noStrike" kern="1200" cap="none" spc="300" normalizeH="0" baseline="0" noProof="0" dirty="0">
              <a:ln>
                <a:noFill/>
              </a:ln>
              <a:solidFill>
                <a:srgbClr val="549E39">
                  <a:lumMod val="75000"/>
                </a:srgbClr>
              </a:solidFill>
              <a:effectLst/>
              <a:uLnTx/>
              <a:uFillTx/>
              <a:latin typeface="Arial" panose="020B0604020202020204"/>
              <a:ea typeface="+mn-ea"/>
              <a:cs typeface="Arial"/>
              <a:sym typeface="Arial"/>
            </a:endParaRPr>
          </a:p>
        </p:txBody>
      </p:sp>
      <p:cxnSp>
        <p:nvCxnSpPr>
          <p:cNvPr id="3" name="Straight Connector 2">
            <a:extLst>
              <a:ext uri="{FF2B5EF4-FFF2-40B4-BE49-F238E27FC236}">
                <a16:creationId xmlns:a16="http://schemas.microsoft.com/office/drawing/2014/main" id="{25021374-3EAB-4854-9FF7-099C840E7B59}"/>
              </a:ext>
            </a:extLst>
          </p:cNvPr>
          <p:cNvCxnSpPr/>
          <p:nvPr/>
        </p:nvCxnSpPr>
        <p:spPr>
          <a:xfrm>
            <a:off x="593782" y="1092654"/>
            <a:ext cx="176841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60D0E80-48B8-44E3-AF9C-48CD20DE94A0}"/>
              </a:ext>
            </a:extLst>
          </p:cNvPr>
          <p:cNvSpPr/>
          <p:nvPr/>
        </p:nvSpPr>
        <p:spPr>
          <a:xfrm>
            <a:off x="1470681" y="1604118"/>
            <a:ext cx="700089" cy="70008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Oval 4">
            <a:extLst>
              <a:ext uri="{FF2B5EF4-FFF2-40B4-BE49-F238E27FC236}">
                <a16:creationId xmlns:a16="http://schemas.microsoft.com/office/drawing/2014/main" id="{0B4A6177-DE39-4CF2-AA89-BAA4B2D9149F}"/>
              </a:ext>
            </a:extLst>
          </p:cNvPr>
          <p:cNvSpPr/>
          <p:nvPr/>
        </p:nvSpPr>
        <p:spPr>
          <a:xfrm>
            <a:off x="1471959" y="2669274"/>
            <a:ext cx="700089" cy="700089"/>
          </a:xfrm>
          <a:prstGeom prst="ellipse">
            <a:avLst/>
          </a:prstGeom>
          <a:solidFill>
            <a:schemeClr val="accent1"/>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89B1"/>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9D322FD6-EC3A-447D-A749-9080ABD2ADA2}"/>
              </a:ext>
            </a:extLst>
          </p:cNvPr>
          <p:cNvSpPr txBox="1"/>
          <p:nvPr/>
        </p:nvSpPr>
        <p:spPr>
          <a:xfrm>
            <a:off x="1617797" y="1661774"/>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Arial" panose="020B0604020202020204"/>
                <a:ea typeface="#9Slide02 Noi dung dai" panose="02000000000000000000" pitchFamily="2" charset="0"/>
                <a:cs typeface="Arial"/>
                <a:sym typeface="Arial"/>
              </a:rPr>
              <a:t>5</a:t>
            </a:r>
            <a:endPar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endParaRPr>
          </a:p>
        </p:txBody>
      </p:sp>
      <p:sp>
        <p:nvSpPr>
          <p:cNvPr id="7" name="TextBox 6">
            <a:extLst>
              <a:ext uri="{FF2B5EF4-FFF2-40B4-BE49-F238E27FC236}">
                <a16:creationId xmlns:a16="http://schemas.microsoft.com/office/drawing/2014/main" id="{6D464903-81C3-4A0B-A494-58169BD30F40}"/>
              </a:ext>
            </a:extLst>
          </p:cNvPr>
          <p:cNvSpPr txBox="1"/>
          <p:nvPr/>
        </p:nvSpPr>
        <p:spPr>
          <a:xfrm>
            <a:off x="2345339" y="1769495"/>
            <a:ext cx="8040742" cy="461665"/>
          </a:xfrm>
          <a:prstGeom prst="rect">
            <a:avLst/>
          </a:prstGeom>
          <a:noFill/>
        </p:spPr>
        <p:txBody>
          <a:bodyPr wrap="square" rtlCol="0">
            <a:spAutoFit/>
          </a:bodyPr>
          <a:lstStyle/>
          <a:p>
            <a:pPr lvl="0">
              <a:defRPr/>
            </a:pPr>
            <a:r>
              <a:rPr lang="vi-VN" sz="2400">
                <a:solidFill>
                  <a:srgbClr val="000000"/>
                </a:solidFill>
              </a:rPr>
              <a:t>Tại sao mùa đông tóc rụng nhiều hơn mùa hè?</a:t>
            </a:r>
            <a:endParaRPr lang="en-US" sz="2400" dirty="0">
              <a:solidFill>
                <a:prstClr val="black"/>
              </a:solidFill>
              <a:ea typeface="#9Slide02 Noi dung dai" panose="02000000000000000000" pitchFamily="2" charset="0"/>
              <a:cs typeface="Arial"/>
              <a:sym typeface="Arial"/>
            </a:endParaRPr>
          </a:p>
        </p:txBody>
      </p:sp>
      <p:sp>
        <p:nvSpPr>
          <p:cNvPr id="8" name="Oval 7">
            <a:extLst>
              <a:ext uri="{FF2B5EF4-FFF2-40B4-BE49-F238E27FC236}">
                <a16:creationId xmlns:a16="http://schemas.microsoft.com/office/drawing/2014/main" id="{A60D0E80-48B8-44E3-AF9C-48CD20DE94A0}"/>
              </a:ext>
            </a:extLst>
          </p:cNvPr>
          <p:cNvSpPr/>
          <p:nvPr/>
        </p:nvSpPr>
        <p:spPr>
          <a:xfrm>
            <a:off x="1470681" y="3683825"/>
            <a:ext cx="700089" cy="70008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extBox 8">
            <a:extLst>
              <a:ext uri="{FF2B5EF4-FFF2-40B4-BE49-F238E27FC236}">
                <a16:creationId xmlns:a16="http://schemas.microsoft.com/office/drawing/2014/main" id="{9D322FD6-EC3A-447D-A749-9080ABD2ADA2}"/>
              </a:ext>
            </a:extLst>
          </p:cNvPr>
          <p:cNvSpPr txBox="1"/>
          <p:nvPr/>
        </p:nvSpPr>
        <p:spPr>
          <a:xfrm>
            <a:off x="1617796" y="3734430"/>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Arial" panose="020B0604020202020204"/>
                <a:ea typeface="#9Slide02 Noi dung dai" panose="02000000000000000000" pitchFamily="2" charset="0"/>
                <a:cs typeface="Arial"/>
                <a:sym typeface="Arial"/>
              </a:rPr>
              <a:t>7</a:t>
            </a:r>
            <a:endPar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endParaRPr>
          </a:p>
        </p:txBody>
      </p:sp>
      <p:sp>
        <p:nvSpPr>
          <p:cNvPr id="10" name="TextBox 9">
            <a:extLst>
              <a:ext uri="{FF2B5EF4-FFF2-40B4-BE49-F238E27FC236}">
                <a16:creationId xmlns:a16="http://schemas.microsoft.com/office/drawing/2014/main" id="{9D322FD6-EC3A-447D-A749-9080ABD2ADA2}"/>
              </a:ext>
            </a:extLst>
          </p:cNvPr>
          <p:cNvSpPr txBox="1"/>
          <p:nvPr/>
        </p:nvSpPr>
        <p:spPr>
          <a:xfrm>
            <a:off x="1617798" y="2726930"/>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Arial" panose="020B0604020202020204"/>
                <a:ea typeface="#9Slide02 Noi dung dai" panose="02000000000000000000" pitchFamily="2" charset="0"/>
                <a:cs typeface="Arial"/>
                <a:sym typeface="Arial"/>
              </a:rPr>
              <a:t>6</a:t>
            </a:r>
            <a:endPar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endParaRPr>
          </a:p>
        </p:txBody>
      </p:sp>
      <p:sp>
        <p:nvSpPr>
          <p:cNvPr id="14" name="TextBox 13">
            <a:extLst>
              <a:ext uri="{FF2B5EF4-FFF2-40B4-BE49-F238E27FC236}">
                <a16:creationId xmlns:a16="http://schemas.microsoft.com/office/drawing/2014/main" id="{6D464903-81C3-4A0B-A494-58169BD30F40}"/>
              </a:ext>
            </a:extLst>
          </p:cNvPr>
          <p:cNvSpPr txBox="1"/>
          <p:nvPr/>
        </p:nvSpPr>
        <p:spPr>
          <a:xfrm>
            <a:off x="2362199" y="2798884"/>
            <a:ext cx="8938281" cy="461665"/>
          </a:xfrm>
          <a:prstGeom prst="rect">
            <a:avLst/>
          </a:prstGeom>
          <a:noFill/>
        </p:spPr>
        <p:txBody>
          <a:bodyPr wrap="square" rtlCol="0">
            <a:spAutoFit/>
          </a:bodyPr>
          <a:lstStyle/>
          <a:p>
            <a:pPr lvl="0">
              <a:defRPr/>
            </a:pPr>
            <a:r>
              <a:rPr lang="vi-VN" sz="2400">
                <a:solidFill>
                  <a:srgbClr val="000000"/>
                </a:solidFill>
              </a:rPr>
              <a:t>Các cách khắc phục tình trạng rụng tóc.</a:t>
            </a:r>
            <a:endParaRPr lang="en-US" sz="2400" dirty="0">
              <a:solidFill>
                <a:prstClr val="black"/>
              </a:solidFill>
              <a:ea typeface="#9Slide02 Noi dung dai" panose="02000000000000000000" pitchFamily="2" charset="0"/>
              <a:cs typeface="Arial"/>
              <a:sym typeface="Arial"/>
            </a:endParaRPr>
          </a:p>
        </p:txBody>
      </p:sp>
      <p:sp>
        <p:nvSpPr>
          <p:cNvPr id="16" name="TextBox 15">
            <a:extLst>
              <a:ext uri="{FF2B5EF4-FFF2-40B4-BE49-F238E27FC236}">
                <a16:creationId xmlns:a16="http://schemas.microsoft.com/office/drawing/2014/main" id="{6D464903-81C3-4A0B-A494-58169BD30F40}"/>
              </a:ext>
            </a:extLst>
          </p:cNvPr>
          <p:cNvSpPr txBox="1"/>
          <p:nvPr/>
        </p:nvSpPr>
        <p:spPr>
          <a:xfrm>
            <a:off x="2362200" y="3828273"/>
            <a:ext cx="8040742" cy="461665"/>
          </a:xfrm>
          <a:prstGeom prst="rect">
            <a:avLst/>
          </a:prstGeom>
          <a:noFill/>
        </p:spPr>
        <p:txBody>
          <a:bodyPr wrap="square" rtlCol="0">
            <a:spAutoFit/>
          </a:bodyPr>
          <a:lstStyle/>
          <a:p>
            <a:pPr lvl="0">
              <a:defRPr/>
            </a:pPr>
            <a:r>
              <a:rPr lang="vi-VN" sz="2400">
                <a:solidFill>
                  <a:prstClr val="black"/>
                </a:solidFill>
              </a:rPr>
              <a:t>Nên lựa chọn sản phẩm nào cho tóc dễ rụng</a:t>
            </a:r>
            <a:endParaRPr lang="en-US" sz="2400" dirty="0">
              <a:solidFill>
                <a:prstClr val="black"/>
              </a:solidFill>
              <a:ea typeface="#9Slide02 Noi dung dai" panose="02000000000000000000" pitchFamily="2" charset="0"/>
              <a:cs typeface="Arial"/>
              <a:sym typeface="Arial"/>
            </a:endParaRPr>
          </a:p>
        </p:txBody>
      </p:sp>
    </p:spTree>
    <p:extLst>
      <p:ext uri="{BB962C8B-B14F-4D97-AF65-F5344CB8AC3E}">
        <p14:creationId xmlns:p14="http://schemas.microsoft.com/office/powerpoint/2010/main" val="312109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p:bldP spid="10" grpId="0"/>
      <p:bldP spid="14"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800"/>
              <a:t>Rụng tóc như thế nào là bình thường? </a:t>
            </a:r>
          </a:p>
        </p:txBody>
      </p:sp>
      <p:sp>
        <p:nvSpPr>
          <p:cNvPr id="3" name="Text Placeholder 2"/>
          <p:cNvSpPr>
            <a:spLocks noGrp="1"/>
          </p:cNvSpPr>
          <p:nvPr>
            <p:ph type="body" idx="1"/>
          </p:nvPr>
        </p:nvSpPr>
        <p:spPr>
          <a:xfrm>
            <a:off x="1038800" y="4510867"/>
            <a:ext cx="10077933" cy="1441200"/>
          </a:xfrm>
        </p:spPr>
        <p:txBody>
          <a:bodyPr/>
          <a:lstStyle/>
          <a:p>
            <a:pPr marL="169329" indent="0" algn="just">
              <a:buClr>
                <a:schemeClr val="accent1"/>
              </a:buClr>
              <a:buNone/>
            </a:pPr>
            <a:r>
              <a:rPr lang="vi-VN" sz="2000" b="1">
                <a:solidFill>
                  <a:srgbClr val="333333"/>
                </a:solidFill>
                <a:latin typeface="Helvetica" panose="020B0604020202020204" pitchFamily="34" charset="0"/>
              </a:rPr>
              <a:t>Rụng tóc sinh </a:t>
            </a:r>
            <a:r>
              <a:rPr lang="vi-VN" sz="2000" b="1" smtClean="0">
                <a:solidFill>
                  <a:srgbClr val="333333"/>
                </a:solidFill>
                <a:latin typeface="Helvetica" panose="020B0604020202020204" pitchFamily="34" charset="0"/>
              </a:rPr>
              <a:t>lý</a:t>
            </a:r>
            <a:r>
              <a:rPr lang="en-US" sz="2000" b="1" smtClean="0">
                <a:solidFill>
                  <a:srgbClr val="333333"/>
                </a:solidFill>
                <a:latin typeface="Helvetica" panose="020B0604020202020204" pitchFamily="34" charset="0"/>
              </a:rPr>
              <a:t> (rụng tóc bình thường)</a:t>
            </a:r>
            <a:r>
              <a:rPr lang="vi-VN" sz="2000">
                <a:solidFill>
                  <a:srgbClr val="333333"/>
                </a:solidFill>
                <a:latin typeface="Helvetica" panose="020B0604020202020204" pitchFamily="34" charset="0"/>
              </a:rPr>
              <a:t> được định nghĩa là tóc rụng theo vòng đời. Tóc mọc lên sau đó phát triển dài ra rồi theo thời gian sẽ già yếu và rụng đi. Sau khi tóc rụng đi thì lớp tóc mới được sinh ra để thay thế cho lớp tóc cũ</a:t>
            </a:r>
            <a:r>
              <a:rPr lang="vi-VN" sz="2000" smtClean="0">
                <a:solidFill>
                  <a:srgbClr val="333333"/>
                </a:solidFill>
                <a:latin typeface="Helvetica" panose="020B0604020202020204" pitchFamily="34" charset="0"/>
              </a:rPr>
              <a:t>.</a:t>
            </a:r>
            <a:endParaRPr lang="vi-VN" sz="2000">
              <a:solidFill>
                <a:srgbClr val="333333"/>
              </a:solidFill>
              <a:latin typeface="Helvetica" panose="020B060402020202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044" t="2049" r="2407" b="10873"/>
          <a:stretch/>
        </p:blipFill>
        <p:spPr>
          <a:xfrm>
            <a:off x="2912533" y="1219200"/>
            <a:ext cx="5985934" cy="2954867"/>
          </a:xfrm>
          <a:prstGeom prst="rect">
            <a:avLst/>
          </a:prstGeom>
        </p:spPr>
      </p:pic>
    </p:spTree>
    <p:extLst>
      <p:ext uri="{BB962C8B-B14F-4D97-AF65-F5344CB8AC3E}">
        <p14:creationId xmlns:p14="http://schemas.microsoft.com/office/powerpoint/2010/main" val="2146647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800"/>
              <a:t>Rụng tóc như thế nào là bình thường? </a:t>
            </a:r>
          </a:p>
        </p:txBody>
      </p:sp>
      <p:sp>
        <p:nvSpPr>
          <p:cNvPr id="3" name="Text Placeholder 2"/>
          <p:cNvSpPr>
            <a:spLocks noGrp="1"/>
          </p:cNvSpPr>
          <p:nvPr>
            <p:ph type="body" idx="1"/>
          </p:nvPr>
        </p:nvSpPr>
        <p:spPr>
          <a:xfrm>
            <a:off x="1038800" y="4321903"/>
            <a:ext cx="10001733" cy="2006600"/>
          </a:xfrm>
        </p:spPr>
        <p:txBody>
          <a:bodyPr/>
          <a:lstStyle/>
          <a:p>
            <a:pPr marL="169329" indent="0" algn="just">
              <a:buClr>
                <a:schemeClr val="accent1"/>
              </a:buClr>
              <a:buNone/>
            </a:pPr>
            <a:r>
              <a:rPr lang="en-US" sz="1800" smtClean="0">
                <a:solidFill>
                  <a:srgbClr val="333333"/>
                </a:solidFill>
                <a:latin typeface="+mj-lt"/>
              </a:rPr>
              <a:t>- </a:t>
            </a:r>
            <a:r>
              <a:rPr lang="vi-VN" sz="1800" smtClean="0">
                <a:solidFill>
                  <a:srgbClr val="333333"/>
                </a:solidFill>
                <a:latin typeface="+mj-lt"/>
              </a:rPr>
              <a:t>Mỗi </a:t>
            </a:r>
            <a:r>
              <a:rPr lang="vi-VN" sz="1800">
                <a:solidFill>
                  <a:srgbClr val="333333"/>
                </a:solidFill>
                <a:latin typeface="+mj-lt"/>
              </a:rPr>
              <a:t>ngày, một cọng tóc sẽ dài thêm 0.35mm, tức là khoảng 1cm/1 tháng. Trung bình mỗi ngày có 30-100 sợi tóc sẽ bị rụng đi, và cũng có khoảng chừng đó tóc được mọc thêm</a:t>
            </a:r>
            <a:r>
              <a:rPr lang="vi-VN" sz="1800" smtClean="0">
                <a:solidFill>
                  <a:srgbClr val="333333"/>
                </a:solidFill>
                <a:latin typeface="+mj-lt"/>
              </a:rPr>
              <a:t>. </a:t>
            </a:r>
            <a:endParaRPr lang="en-US" sz="1800" smtClean="0">
              <a:solidFill>
                <a:srgbClr val="333333"/>
              </a:solidFill>
              <a:latin typeface="+mj-lt"/>
            </a:endParaRPr>
          </a:p>
          <a:p>
            <a:pPr marL="169329" indent="0" algn="just">
              <a:buClr>
                <a:schemeClr val="accent1"/>
              </a:buClr>
              <a:buNone/>
            </a:pPr>
            <a:r>
              <a:rPr lang="en-US" sz="1800" smtClean="0">
                <a:solidFill>
                  <a:srgbClr val="333333"/>
                </a:solidFill>
                <a:latin typeface="+mj-lt"/>
              </a:rPr>
              <a:t>- </a:t>
            </a:r>
            <a:r>
              <a:rPr lang="vi-VN" sz="1800" smtClean="0">
                <a:solidFill>
                  <a:srgbClr val="333333"/>
                </a:solidFill>
                <a:latin typeface="+mj-lt"/>
              </a:rPr>
              <a:t>Mỗi </a:t>
            </a:r>
            <a:r>
              <a:rPr lang="vi-VN" sz="1800">
                <a:solidFill>
                  <a:srgbClr val="333333"/>
                </a:solidFill>
                <a:latin typeface="+mj-lt"/>
              </a:rPr>
              <a:t>sợi tóc sẽ có chu kỳ sống từ 2-6 năm (thời gian tóc mọc ở nữ thường kéo dài hơn ở nam). Tại một thời điểm, trên một mái tóc có đến 85-95% tóc đang ở giai đoạn mọc (anagen), 1-2% ở giai đoạn ngưng (catagen) và 5-10% tóc ở giai đoạn nghỉ, chờ rụng (telogen). Vì quá trình mọc và rụng tóc diễn ra đồng thời nên trong trường hợp sinh lý bình thường, lượng tóc hầu như không thay đổi</a:t>
            </a:r>
            <a:r>
              <a:rPr lang="vi-VN" sz="1800" smtClean="0">
                <a:solidFill>
                  <a:srgbClr val="333333"/>
                </a:solidFill>
                <a:latin typeface="+mj-lt"/>
              </a:rPr>
              <a:t>.</a:t>
            </a:r>
            <a:endParaRPr lang="vi-VN" sz="1800">
              <a:solidFill>
                <a:srgbClr val="333333"/>
              </a:solidFill>
              <a:latin typeface="+mj-lt"/>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044" t="2049" r="2407" b="10873"/>
          <a:stretch/>
        </p:blipFill>
        <p:spPr>
          <a:xfrm>
            <a:off x="2912533" y="1219200"/>
            <a:ext cx="5985934" cy="2954867"/>
          </a:xfrm>
          <a:prstGeom prst="rect">
            <a:avLst/>
          </a:prstGeom>
        </p:spPr>
      </p:pic>
    </p:spTree>
    <p:extLst>
      <p:ext uri="{BB962C8B-B14F-4D97-AF65-F5344CB8AC3E}">
        <p14:creationId xmlns:p14="http://schemas.microsoft.com/office/powerpoint/2010/main" val="3438808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800" y="542964"/>
            <a:ext cx="10848400" cy="528400"/>
          </a:xfrm>
        </p:spPr>
        <p:txBody>
          <a:bodyPr/>
          <a:lstStyle/>
          <a:p>
            <a:r>
              <a:rPr lang="vi-VN" sz="2800"/>
              <a:t>Tại sao phụ nữ sau sinh dễ rụng tóc nhiều hơn, tóc mỏng hơn?</a:t>
            </a:r>
          </a:p>
        </p:txBody>
      </p:sp>
      <p:sp>
        <p:nvSpPr>
          <p:cNvPr id="4" name="Text Placeholder 3"/>
          <p:cNvSpPr>
            <a:spLocks noGrp="1"/>
          </p:cNvSpPr>
          <p:nvPr>
            <p:ph type="body" idx="1"/>
          </p:nvPr>
        </p:nvSpPr>
        <p:spPr>
          <a:xfrm>
            <a:off x="5847866" y="1708399"/>
            <a:ext cx="5505934" cy="3498601"/>
          </a:xfrm>
        </p:spPr>
        <p:txBody>
          <a:bodyPr/>
          <a:lstStyle/>
          <a:p>
            <a:pPr marL="169329" indent="0" algn="just">
              <a:buNone/>
            </a:pPr>
            <a:r>
              <a:rPr lang="vi-VN" sz="1800">
                <a:latin typeface="+mj-lt"/>
              </a:rPr>
              <a:t>Trong thời kỳ cho con bú, cơ thể tiết ra hormone prolactin làm cho sữa mẹ dồi dào, kích thích bài tiết sữa. Prolactin là một chất ức chế estrogen nên càng khiến </a:t>
            </a:r>
            <a:r>
              <a:rPr lang="vi-VN" sz="1800" b="1">
                <a:latin typeface="+mj-lt"/>
              </a:rPr>
              <a:t>tóc rụng nhiều hơn</a:t>
            </a:r>
            <a:r>
              <a:rPr lang="vi-VN" sz="1800" smtClean="0">
                <a:latin typeface="+mj-lt"/>
              </a:rPr>
              <a:t>.</a:t>
            </a:r>
            <a:r>
              <a:rPr lang="en-US" sz="1800" smtClean="0">
                <a:latin typeface="+mj-lt"/>
              </a:rPr>
              <a:t> </a:t>
            </a:r>
          </a:p>
          <a:p>
            <a:pPr marL="169329" indent="0" algn="just">
              <a:buNone/>
            </a:pPr>
            <a:r>
              <a:rPr lang="en-US" sz="1800" smtClean="0">
                <a:latin typeface="+mj-lt"/>
              </a:rPr>
              <a:t>Bên cạnh đó, sau sinh</a:t>
            </a:r>
            <a:r>
              <a:rPr lang="vi-VN" sz="1800" smtClean="0">
                <a:latin typeface="+mj-lt"/>
              </a:rPr>
              <a:t>, </a:t>
            </a:r>
            <a:r>
              <a:rPr lang="vi-VN" sz="1800">
                <a:latin typeface="+mj-lt"/>
              </a:rPr>
              <a:t>hàm lượng estrogen trong cơ thể chị em bắt đầu giảm dần và tóc không chỉ rụng như bình thường mà rụng cả số tóc không rụng trong thời kỳ có thai. Vì thế, nhiều chị em thấy tóc rụng rất nhiều sau 3 - 4 tháng sinh con, thậm chí còn có hiện tượng rụng tóc mảng.</a:t>
            </a:r>
            <a:endParaRPr lang="en-US" sz="1800">
              <a:latin typeface="+mj-lt"/>
            </a:endParaRPr>
          </a:p>
        </p:txBody>
      </p:sp>
      <p:pic>
        <p:nvPicPr>
          <p:cNvPr id="2050" name="Picture 2" descr="Nguyên nhân gây rụng tóc sau sinh | Vinmec"/>
          <p:cNvPicPr>
            <a:picLocks noChangeAspect="1" noChangeArrowheads="1"/>
          </p:cNvPicPr>
          <p:nvPr/>
        </p:nvPicPr>
        <p:blipFill rotWithShape="1">
          <a:blip r:embed="rId2">
            <a:extLst>
              <a:ext uri="{28A0092B-C50C-407E-A947-70E740481C1C}">
                <a14:useLocalDpi xmlns:a14="http://schemas.microsoft.com/office/drawing/2010/main" val="0"/>
              </a:ext>
            </a:extLst>
          </a:blip>
          <a:srcRect l="4244" t="-537" r="1103" b="2686"/>
          <a:stretch/>
        </p:blipFill>
        <p:spPr bwMode="auto">
          <a:xfrm>
            <a:off x="764231" y="1634067"/>
            <a:ext cx="4863502" cy="3361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5585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defRPr/>
            </a:pPr>
            <a:r>
              <a:rPr lang="vi-VN" sz="2800"/>
              <a:t>Biểu hiện của rụng tóc bệnh lý?</a:t>
            </a:r>
            <a:endParaRPr lang="en-US" sz="2800" b="0" kern="1200" dirty="0">
              <a:solidFill>
                <a:prstClr val="black"/>
              </a:solidFill>
              <a:latin typeface="Arial" panose="020B0604020202020204"/>
              <a:ea typeface="#9Slide02 Noi dung dai" panose="02000000000000000000" pitchFamily="2" charset="0"/>
              <a:cs typeface="Arial"/>
              <a:sym typeface="Arial"/>
            </a:endParaRPr>
          </a:p>
        </p:txBody>
      </p:sp>
      <p:sp>
        <p:nvSpPr>
          <p:cNvPr id="3" name="Text Placeholder 2"/>
          <p:cNvSpPr>
            <a:spLocks noGrp="1"/>
          </p:cNvSpPr>
          <p:nvPr>
            <p:ph type="body" idx="1"/>
          </p:nvPr>
        </p:nvSpPr>
        <p:spPr>
          <a:xfrm>
            <a:off x="793267" y="1623733"/>
            <a:ext cx="5201133" cy="3100667"/>
          </a:xfrm>
        </p:spPr>
        <p:txBody>
          <a:bodyPr/>
          <a:lstStyle/>
          <a:p>
            <a:pPr marL="169329" indent="0" algn="just">
              <a:lnSpc>
                <a:spcPct val="130000"/>
              </a:lnSpc>
              <a:buNone/>
            </a:pPr>
            <a:r>
              <a:rPr lang="en-US" sz="1800" smtClean="0">
                <a:latin typeface="+mj-lt"/>
              </a:rPr>
              <a:t>- </a:t>
            </a:r>
            <a:r>
              <a:rPr lang="vi-VN" sz="1800" smtClean="0">
                <a:latin typeface="+mj-lt"/>
              </a:rPr>
              <a:t>Tóc </a:t>
            </a:r>
            <a:r>
              <a:rPr lang="vi-VN" sz="1800">
                <a:latin typeface="+mj-lt"/>
              </a:rPr>
              <a:t>rụng quá 100 sợi mỗi ngày, </a:t>
            </a:r>
            <a:r>
              <a:rPr lang="vi-VN" sz="1800" b="1">
                <a:latin typeface="+mj-lt"/>
              </a:rPr>
              <a:t>rụng tóc không rõ nguyên nhâ</a:t>
            </a:r>
            <a:r>
              <a:rPr lang="vi-VN" sz="1800">
                <a:latin typeface="+mj-lt"/>
              </a:rPr>
              <a:t>n và rụng liên tục trong thời gian dài. </a:t>
            </a:r>
            <a:endParaRPr lang="en-US" sz="1800" smtClean="0">
              <a:latin typeface="+mj-lt"/>
            </a:endParaRPr>
          </a:p>
          <a:p>
            <a:pPr marL="169329" indent="0" algn="just">
              <a:lnSpc>
                <a:spcPct val="130000"/>
              </a:lnSpc>
              <a:buNone/>
            </a:pPr>
            <a:r>
              <a:rPr lang="en-US" sz="1800" smtClean="0">
                <a:latin typeface="+mj-lt"/>
              </a:rPr>
              <a:t>- </a:t>
            </a:r>
            <a:r>
              <a:rPr lang="vi-VN" sz="1800" smtClean="0">
                <a:latin typeface="+mj-lt"/>
              </a:rPr>
              <a:t>Tóc rụng nhưng không mọc lại. </a:t>
            </a:r>
            <a:endParaRPr lang="en-US" sz="1800" smtClean="0">
              <a:latin typeface="+mj-lt"/>
            </a:endParaRPr>
          </a:p>
          <a:p>
            <a:pPr marL="169329" indent="0" algn="just">
              <a:lnSpc>
                <a:spcPct val="130000"/>
              </a:lnSpc>
              <a:buNone/>
            </a:pPr>
            <a:r>
              <a:rPr lang="en-US" sz="1800" smtClean="0">
                <a:latin typeface="+mj-lt"/>
              </a:rPr>
              <a:t>- </a:t>
            </a:r>
            <a:r>
              <a:rPr lang="vi-VN" sz="1800" smtClean="0">
                <a:latin typeface="+mj-lt"/>
              </a:rPr>
              <a:t>Tóc </a:t>
            </a:r>
            <a:r>
              <a:rPr lang="vi-VN" sz="1800">
                <a:latin typeface="+mj-lt"/>
              </a:rPr>
              <a:t>rụng tập trung thành từng mảng. </a:t>
            </a:r>
            <a:endParaRPr lang="en-US" sz="1800" smtClean="0">
              <a:latin typeface="+mj-lt"/>
            </a:endParaRPr>
          </a:p>
          <a:p>
            <a:pPr marL="169329" indent="0" algn="just">
              <a:lnSpc>
                <a:spcPct val="130000"/>
              </a:lnSpc>
              <a:buNone/>
            </a:pPr>
            <a:r>
              <a:rPr lang="en-US" sz="1800" smtClean="0">
                <a:latin typeface="+mj-lt"/>
              </a:rPr>
              <a:t>- </a:t>
            </a:r>
            <a:r>
              <a:rPr lang="vi-VN" sz="1800" smtClean="0">
                <a:latin typeface="+mj-lt"/>
              </a:rPr>
              <a:t>Tóc </a:t>
            </a:r>
            <a:r>
              <a:rPr lang="vi-VN" sz="1800">
                <a:latin typeface="+mj-lt"/>
              </a:rPr>
              <a:t>con mọc lên rất yếu và mảnh có khi xoăn </a:t>
            </a:r>
            <a:r>
              <a:rPr lang="vi-VN" sz="1800" smtClean="0">
                <a:latin typeface="+mj-lt"/>
              </a:rPr>
              <a:t>tít</a:t>
            </a:r>
            <a:endParaRPr lang="en-US" sz="1800" smtClean="0">
              <a:latin typeface="+mj-lt"/>
            </a:endParaRPr>
          </a:p>
          <a:p>
            <a:pPr marL="169329" indent="0" algn="just">
              <a:lnSpc>
                <a:spcPct val="130000"/>
              </a:lnSpc>
              <a:buNone/>
            </a:pPr>
            <a:r>
              <a:rPr lang="en-US" sz="1800" smtClean="0">
                <a:latin typeface="+mj-lt"/>
              </a:rPr>
              <a:t>- </a:t>
            </a:r>
            <a:r>
              <a:rPr lang="vi-VN" sz="1800" smtClean="0">
                <a:latin typeface="+mj-lt"/>
              </a:rPr>
              <a:t>Tóc </a:t>
            </a:r>
            <a:r>
              <a:rPr lang="vi-VN" sz="1800">
                <a:latin typeface="+mj-lt"/>
              </a:rPr>
              <a:t>rụng kèm theo da dầu bị bong tróc, ngứa ngáy hoặc có nhiều vết hồng ban. </a:t>
            </a:r>
          </a:p>
        </p:txBody>
      </p:sp>
      <p:pic>
        <p:nvPicPr>
          <p:cNvPr id="4" name="Picture 2" descr="Nguyên nhân gây rụng tóc sau sinh | Vinmec"/>
          <p:cNvPicPr>
            <a:picLocks noChangeAspect="1" noChangeArrowheads="1"/>
          </p:cNvPicPr>
          <p:nvPr/>
        </p:nvPicPr>
        <p:blipFill rotWithShape="1">
          <a:blip r:embed="rId2">
            <a:extLst>
              <a:ext uri="{28A0092B-C50C-407E-A947-70E740481C1C}">
                <a14:useLocalDpi xmlns:a14="http://schemas.microsoft.com/office/drawing/2010/main" val="0"/>
              </a:ext>
            </a:extLst>
          </a:blip>
          <a:srcRect l="4244" t="-537" r="1103" b="2686"/>
          <a:stretch/>
        </p:blipFill>
        <p:spPr bwMode="auto">
          <a:xfrm>
            <a:off x="6521564" y="1456268"/>
            <a:ext cx="4728743" cy="3268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6535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799" y="542964"/>
            <a:ext cx="9840867" cy="528400"/>
          </a:xfrm>
        </p:spPr>
        <p:txBody>
          <a:bodyPr/>
          <a:lstStyle/>
          <a:p>
            <a:pPr lvl="0">
              <a:lnSpc>
                <a:spcPct val="130000"/>
              </a:lnSpc>
              <a:defRPr/>
            </a:pPr>
            <a:r>
              <a:rPr lang="vi-VN" sz="2800"/>
              <a:t>Nguyên nhân dẫn </a:t>
            </a:r>
            <a:r>
              <a:rPr lang="vi-VN" sz="2800" smtClean="0"/>
              <a:t>đ</a:t>
            </a:r>
            <a:r>
              <a:rPr lang="en-US" sz="2800" smtClean="0"/>
              <a:t>ế</a:t>
            </a:r>
            <a:r>
              <a:rPr lang="vi-VN" sz="2800" smtClean="0"/>
              <a:t>n </a:t>
            </a:r>
            <a:r>
              <a:rPr lang="vi-VN" sz="2800"/>
              <a:t>rụng tóc nhiều là gì?</a:t>
            </a:r>
          </a:p>
        </p:txBody>
      </p:sp>
      <p:sp>
        <p:nvSpPr>
          <p:cNvPr id="3" name="Text Placeholder 2"/>
          <p:cNvSpPr>
            <a:spLocks noGrp="1"/>
          </p:cNvSpPr>
          <p:nvPr>
            <p:ph type="body" idx="1"/>
          </p:nvPr>
        </p:nvSpPr>
        <p:spPr>
          <a:xfrm>
            <a:off x="5334000" y="1530115"/>
            <a:ext cx="5765800" cy="3938867"/>
          </a:xfrm>
        </p:spPr>
        <p:txBody>
          <a:bodyPr/>
          <a:lstStyle/>
          <a:p>
            <a:pPr marL="169329" indent="0" algn="just">
              <a:buNone/>
            </a:pPr>
            <a:r>
              <a:rPr lang="vi-VN" sz="1800">
                <a:solidFill>
                  <a:schemeClr val="tx1"/>
                </a:solidFill>
                <a:latin typeface="+mj-lt"/>
              </a:rPr>
              <a:t>Các nguyên nhân gây rụng tóc thường là do sự mất cân bằng yếu tố nội tiết nam hay nữ, căng thẳng, stress, yếu tố di truyền, thiếu dinh dưỡng, lạm dụng các hóa chất làm đẹp</a:t>
            </a:r>
            <a:r>
              <a:rPr lang="vi-VN" sz="1800" smtClean="0">
                <a:solidFill>
                  <a:schemeClr val="tx1"/>
                </a:solidFill>
                <a:latin typeface="+mj-lt"/>
              </a:rPr>
              <a:t>...</a:t>
            </a:r>
            <a:endParaRPr lang="en-US" sz="1800">
              <a:solidFill>
                <a:schemeClr val="tx1"/>
              </a:solidFill>
              <a:latin typeface="+mj-lt"/>
            </a:endParaRPr>
          </a:p>
          <a:p>
            <a:pPr marL="169329" indent="0" algn="just">
              <a:buNone/>
            </a:pPr>
            <a:r>
              <a:rPr lang="en-US" sz="1800">
                <a:solidFill>
                  <a:schemeClr val="tx1"/>
                </a:solidFill>
                <a:latin typeface="+mj-lt"/>
              </a:rPr>
              <a:t>	</a:t>
            </a:r>
            <a:r>
              <a:rPr lang="en-US" sz="1800" smtClean="0">
                <a:solidFill>
                  <a:schemeClr val="tx1"/>
                </a:solidFill>
                <a:latin typeface="+mj-lt"/>
              </a:rPr>
              <a:t>+ </a:t>
            </a:r>
            <a:r>
              <a:rPr lang="vi-VN" sz="1800" b="1" smtClean="0">
                <a:solidFill>
                  <a:schemeClr val="tx1"/>
                </a:solidFill>
                <a:latin typeface="+mj-lt"/>
              </a:rPr>
              <a:t>Do </a:t>
            </a:r>
            <a:r>
              <a:rPr lang="vi-VN" sz="1800" b="1">
                <a:solidFill>
                  <a:schemeClr val="tx1"/>
                </a:solidFill>
                <a:latin typeface="+mj-lt"/>
              </a:rPr>
              <a:t>tác động bên ngoài</a:t>
            </a:r>
            <a:r>
              <a:rPr lang="vi-VN" sz="1800">
                <a:solidFill>
                  <a:schemeClr val="tx1"/>
                </a:solidFill>
                <a:latin typeface="+mj-lt"/>
              </a:rPr>
              <a:t> (yếu tố môi trường, bệnh lý như nấm, vi khuẩn gây viêm nang </a:t>
            </a:r>
            <a:r>
              <a:rPr lang="vi-VN" sz="1800" smtClean="0">
                <a:solidFill>
                  <a:schemeClr val="tx1"/>
                </a:solidFill>
                <a:latin typeface="+mj-lt"/>
              </a:rPr>
              <a:t>tóc)</a:t>
            </a:r>
            <a:endParaRPr lang="en-US" sz="1800">
              <a:solidFill>
                <a:schemeClr val="tx1"/>
              </a:solidFill>
              <a:latin typeface="+mj-lt"/>
            </a:endParaRPr>
          </a:p>
          <a:p>
            <a:pPr marL="169329" indent="0" algn="just">
              <a:buNone/>
            </a:pPr>
            <a:r>
              <a:rPr lang="en-US" sz="1800">
                <a:solidFill>
                  <a:schemeClr val="tx1"/>
                </a:solidFill>
                <a:latin typeface="+mj-lt"/>
              </a:rPr>
              <a:t>	</a:t>
            </a:r>
            <a:r>
              <a:rPr lang="en-US" sz="1800" smtClean="0">
                <a:solidFill>
                  <a:schemeClr val="tx1"/>
                </a:solidFill>
                <a:latin typeface="+mj-lt"/>
              </a:rPr>
              <a:t>+ </a:t>
            </a:r>
            <a:r>
              <a:rPr lang="en-US" sz="1800" b="1" smtClean="0">
                <a:solidFill>
                  <a:schemeClr val="tx1"/>
                </a:solidFill>
                <a:latin typeface="+mj-lt"/>
              </a:rPr>
              <a:t>Yế</a:t>
            </a:r>
            <a:r>
              <a:rPr lang="vi-VN" sz="1800" b="1">
                <a:solidFill>
                  <a:schemeClr val="tx1"/>
                </a:solidFill>
                <a:latin typeface="+mj-lt"/>
              </a:rPr>
              <a:t>u tố bên trong cơ thể</a:t>
            </a:r>
            <a:r>
              <a:rPr lang="vi-VN" sz="1800">
                <a:solidFill>
                  <a:schemeClr val="tx1"/>
                </a:solidFill>
                <a:latin typeface="+mj-lt"/>
              </a:rPr>
              <a:t> (</a:t>
            </a:r>
            <a:r>
              <a:rPr lang="vi-VN" sz="1800" i="1">
                <a:solidFill>
                  <a:schemeClr val="tx1"/>
                </a:solidFill>
                <a:latin typeface="+mj-lt"/>
              </a:rPr>
              <a:t>phụ nữ mang thai, sau sinh nở, mãn kinh, mắc bệnh sốt rét, thương hàn, sốt xuất huyết, giang mai</a:t>
            </a:r>
            <a:r>
              <a:rPr lang="vi-VN" sz="1800">
                <a:solidFill>
                  <a:schemeClr val="tx1"/>
                </a:solidFill>
                <a:latin typeface="+mj-lt"/>
              </a:rPr>
              <a:t>), rụng tóc do di truyền, tác động tâm lý, chăm sóc tóc không đúng cách (</a:t>
            </a:r>
            <a:r>
              <a:rPr lang="vi-VN" sz="1800" i="1">
                <a:solidFill>
                  <a:schemeClr val="tx1"/>
                </a:solidFill>
                <a:latin typeface="+mj-lt"/>
              </a:rPr>
              <a:t>uốn tóc, nhuộm tóc quá nhiều, sử dụng các mỹ phẩm chăm sóc tóc không đúng</a:t>
            </a:r>
            <a:r>
              <a:rPr lang="vi-VN" sz="1800" smtClean="0">
                <a:solidFill>
                  <a:schemeClr val="tx1"/>
                </a:solidFill>
                <a:latin typeface="+mj-lt"/>
              </a:rPr>
              <a:t>).</a:t>
            </a:r>
            <a:endParaRPr lang="en-US" sz="1800">
              <a:solidFill>
                <a:schemeClr val="tx1"/>
              </a:solidFill>
              <a:latin typeface="+mj-lt"/>
            </a:endParaRPr>
          </a:p>
        </p:txBody>
      </p:sp>
      <p:pic>
        <p:nvPicPr>
          <p:cNvPr id="1026" name="Picture 2" descr="Vì sao bạn rụng tóc nhiều hơn người khác - VnExpress Sức khỏe"/>
          <p:cNvPicPr>
            <a:picLocks noChangeAspect="1" noChangeArrowheads="1"/>
          </p:cNvPicPr>
          <p:nvPr/>
        </p:nvPicPr>
        <p:blipFill rotWithShape="1">
          <a:blip r:embed="rId2">
            <a:extLst>
              <a:ext uri="{28A0092B-C50C-407E-A947-70E740481C1C}">
                <a14:useLocalDpi xmlns:a14="http://schemas.microsoft.com/office/drawing/2010/main" val="0"/>
              </a:ext>
            </a:extLst>
          </a:blip>
          <a:srcRect r="6836"/>
          <a:stretch/>
        </p:blipFill>
        <p:spPr bwMode="auto">
          <a:xfrm>
            <a:off x="473428" y="1642533"/>
            <a:ext cx="4615039" cy="3302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712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799" y="542964"/>
            <a:ext cx="9840867" cy="528400"/>
          </a:xfrm>
        </p:spPr>
        <p:txBody>
          <a:bodyPr/>
          <a:lstStyle/>
          <a:p>
            <a:pPr lvl="0">
              <a:lnSpc>
                <a:spcPct val="130000"/>
              </a:lnSpc>
              <a:defRPr/>
            </a:pPr>
            <a:r>
              <a:rPr lang="vi-VN" sz="2800"/>
              <a:t>Nguyên nhân dẫn </a:t>
            </a:r>
            <a:r>
              <a:rPr lang="vi-VN" sz="2800" smtClean="0"/>
              <a:t>đ</a:t>
            </a:r>
            <a:r>
              <a:rPr lang="en-US" sz="2800" smtClean="0"/>
              <a:t>ế</a:t>
            </a:r>
            <a:r>
              <a:rPr lang="vi-VN" sz="2800" smtClean="0"/>
              <a:t>n </a:t>
            </a:r>
            <a:r>
              <a:rPr lang="vi-VN" sz="2800"/>
              <a:t>rụng tóc nhiều là gì?</a:t>
            </a:r>
          </a:p>
        </p:txBody>
      </p:sp>
      <p:sp>
        <p:nvSpPr>
          <p:cNvPr id="3" name="Text Placeholder 2"/>
          <p:cNvSpPr>
            <a:spLocks noGrp="1"/>
          </p:cNvSpPr>
          <p:nvPr>
            <p:ph type="body" idx="1"/>
          </p:nvPr>
        </p:nvSpPr>
        <p:spPr>
          <a:xfrm>
            <a:off x="1656867" y="5182071"/>
            <a:ext cx="9070401" cy="753064"/>
          </a:xfrm>
        </p:spPr>
        <p:txBody>
          <a:bodyPr/>
          <a:lstStyle/>
          <a:p>
            <a:pPr marL="169329" indent="0" algn="ctr">
              <a:buNone/>
            </a:pPr>
            <a:r>
              <a:rPr lang="vi-VN" sz="1800">
                <a:solidFill>
                  <a:srgbClr val="202124"/>
                </a:solidFill>
                <a:latin typeface="arial" panose="020B0604020202020204" pitchFamily="34" charset="0"/>
              </a:rPr>
              <a:t>Không khí lạnh, khô hanh của mùa đông khiến da đầu không thể tự tiết ra dầu nhờn để tự chăm sóc bảo vệ tóc được, khiến cho da đầu bị khô hơn dẫn tới rụng tóc.</a:t>
            </a:r>
            <a:endParaRPr lang="en-US" sz="1800"/>
          </a:p>
        </p:txBody>
      </p:sp>
      <p:pic>
        <p:nvPicPr>
          <p:cNvPr id="1026" name="Picture 2" descr="Vì sao bạn rụng tóc nhiều hơn người khác - VnExpress Sức khỏe"/>
          <p:cNvPicPr>
            <a:picLocks noChangeAspect="1" noChangeArrowheads="1"/>
          </p:cNvPicPr>
          <p:nvPr/>
        </p:nvPicPr>
        <p:blipFill rotWithShape="1">
          <a:blip r:embed="rId2">
            <a:extLst>
              <a:ext uri="{28A0092B-C50C-407E-A947-70E740481C1C}">
                <a14:useLocalDpi xmlns:a14="http://schemas.microsoft.com/office/drawing/2010/main" val="0"/>
              </a:ext>
            </a:extLst>
          </a:blip>
          <a:srcRect r="6836"/>
          <a:stretch/>
        </p:blipFill>
        <p:spPr bwMode="auto">
          <a:xfrm>
            <a:off x="3651712" y="1356948"/>
            <a:ext cx="4615039" cy="3302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9277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4734DF2-098D-40A7-8250-B6AB67142D51}"/>
              </a:ext>
            </a:extLst>
          </p:cNvPr>
          <p:cNvSpPr>
            <a:spLocks noGrp="1"/>
          </p:cNvSpPr>
          <p:nvPr>
            <p:ph type="title"/>
          </p:nvPr>
        </p:nvSpPr>
        <p:spPr>
          <a:xfrm>
            <a:off x="1007280" y="512863"/>
            <a:ext cx="8993223" cy="528400"/>
          </a:xfrm>
        </p:spPr>
        <p:txBody>
          <a:bodyPr wrap="square" anchor="ctr">
            <a:normAutofit/>
          </a:bodyPr>
          <a:lstStyle/>
          <a:p>
            <a:pPr>
              <a:lnSpc>
                <a:spcPct val="100000"/>
              </a:lnSpc>
              <a:buClrTx/>
              <a:buSzTx/>
              <a:defRPr/>
            </a:pPr>
            <a:r>
              <a:rPr lang="en-US" sz="2800">
                <a:sym typeface="Arial"/>
              </a:rPr>
              <a:t>Tóc được cấu tạo bởi mấy </a:t>
            </a:r>
            <a:r>
              <a:rPr lang="en-US" sz="2800" smtClean="0">
                <a:sym typeface="Arial"/>
              </a:rPr>
              <a:t>phần?</a:t>
            </a:r>
            <a:endParaRPr lang="en-US" sz="2800" dirty="0">
              <a:sym typeface="Arial"/>
            </a:endParaRPr>
          </a:p>
        </p:txBody>
      </p:sp>
      <p:sp>
        <p:nvSpPr>
          <p:cNvPr id="2" name="Rectangle 1"/>
          <p:cNvSpPr/>
          <p:nvPr/>
        </p:nvSpPr>
        <p:spPr>
          <a:xfrm>
            <a:off x="5007601" y="1840369"/>
            <a:ext cx="5779259" cy="36933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a:ea typeface="+mn-ea"/>
                <a:cs typeface="+mn-cs"/>
              </a:rPr>
              <a:t>Tóc được cấu tạo bởi </a:t>
            </a:r>
            <a:r>
              <a:rPr kumimoji="0" lang="en-US" b="1" i="0" u="none" strike="noStrike" kern="1200" cap="none" spc="0" normalizeH="0" baseline="0" noProof="0">
                <a:ln>
                  <a:noFill/>
                </a:ln>
                <a:solidFill>
                  <a:prstClr val="black"/>
                </a:solidFill>
                <a:effectLst/>
                <a:uLnTx/>
                <a:uFillTx/>
                <a:latin typeface="Arial" panose="020B0604020202020204"/>
                <a:ea typeface="+mn-ea"/>
                <a:cs typeface="+mn-cs"/>
              </a:rPr>
              <a:t>2 phần: </a:t>
            </a:r>
            <a:r>
              <a:rPr kumimoji="0" lang="en-US" b="1" i="0" u="none" strike="noStrike" kern="1200" cap="none" spc="0" normalizeH="0" baseline="0" noProof="0" smtClean="0">
                <a:ln>
                  <a:noFill/>
                </a:ln>
                <a:solidFill>
                  <a:prstClr val="black"/>
                </a:solidFill>
                <a:effectLst/>
                <a:uLnTx/>
                <a:uFillTx/>
                <a:latin typeface="Arial" panose="020B0604020202020204"/>
                <a:ea typeface="+mn-ea"/>
                <a:cs typeface="+mn-cs"/>
              </a:rPr>
              <a:t>Gốc </a:t>
            </a:r>
            <a:r>
              <a:rPr kumimoji="0" lang="en-US" b="1" i="0" u="none" strike="noStrike" kern="1200" cap="none" spc="0" normalizeH="0" baseline="0" noProof="0">
                <a:ln>
                  <a:noFill/>
                </a:ln>
                <a:solidFill>
                  <a:prstClr val="black"/>
                </a:solidFill>
                <a:effectLst/>
                <a:uLnTx/>
                <a:uFillTx/>
                <a:latin typeface="Arial" panose="020B0604020202020204"/>
                <a:ea typeface="+mn-ea"/>
                <a:cs typeface="+mn-cs"/>
              </a:rPr>
              <a:t>tóc và thân </a:t>
            </a:r>
            <a:r>
              <a:rPr kumimoji="0" lang="en-US" b="1" i="0" u="none" strike="noStrike" kern="1200" cap="none" spc="0" normalizeH="0" baseline="0" noProof="0" smtClean="0">
                <a:ln>
                  <a:noFill/>
                </a:ln>
                <a:solidFill>
                  <a:prstClr val="black"/>
                </a:solidFill>
                <a:effectLst/>
                <a:uLnTx/>
                <a:uFillTx/>
                <a:latin typeface="Arial" panose="020B0604020202020204"/>
                <a:ea typeface="+mn-ea"/>
                <a:cs typeface="+mn-cs"/>
              </a:rPr>
              <a:t>tóc.</a:t>
            </a:r>
            <a:endParaRPr kumimoji="0" lang="en-US" b="1"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59469AD8-6A87-43A3-93A5-6B0EFAFB2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133" y="1720593"/>
            <a:ext cx="3907187" cy="3045451"/>
          </a:xfrm>
          <a:prstGeom prst="rect">
            <a:avLst/>
          </a:prstGeom>
        </p:spPr>
      </p:pic>
      <p:sp>
        <p:nvSpPr>
          <p:cNvPr id="6" name="Rectangle 5">
            <a:extLst>
              <a:ext uri="{FF2B5EF4-FFF2-40B4-BE49-F238E27FC236}">
                <a16:creationId xmlns:a16="http://schemas.microsoft.com/office/drawing/2014/main" id="{B0F67A49-A0BA-4923-9902-4E28C09A4569}"/>
              </a:ext>
            </a:extLst>
          </p:cNvPr>
          <p:cNvSpPr/>
          <p:nvPr/>
        </p:nvSpPr>
        <p:spPr>
          <a:xfrm>
            <a:off x="5007600" y="2438301"/>
            <a:ext cx="5842253" cy="1200329"/>
          </a:xfrm>
          <a:prstGeom prst="rect">
            <a:avLst/>
          </a:prstGeom>
        </p:spPr>
        <p:txBody>
          <a:bodyPr wrap="square">
            <a:spAutoFit/>
          </a:bodyPr>
          <a:lstStyle/>
          <a:p>
            <a:pPr lvl="0" algn="just">
              <a:spcBef>
                <a:spcPts val="300"/>
              </a:spcBef>
              <a:spcAft>
                <a:spcPts val="300"/>
              </a:spcAft>
              <a:defRPr/>
            </a:pPr>
            <a:r>
              <a:rPr lang="vi-VN" smtClean="0">
                <a:solidFill>
                  <a:srgbClr val="000000"/>
                </a:solidFill>
                <a:latin typeface="+mj-lt"/>
              </a:rPr>
              <a:t>Gốc</a:t>
            </a:r>
            <a:r>
              <a:rPr lang="vi-VN">
                <a:solidFill>
                  <a:srgbClr val="000000"/>
                </a:solidFill>
                <a:latin typeface="+mj-lt"/>
              </a:rPr>
              <a:t> tóc nằm dưới da đầu và được bao bọc bởi cấu trúc hình túi gọi là nang tóc (chân tóc). Phần đáy của gốc tóc nằm trong một bầu. Mao mạch và các sợi dây thần kinh đi vào trong các bầu này.</a:t>
            </a:r>
          </a:p>
        </p:txBody>
      </p:sp>
    </p:spTree>
    <p:extLst>
      <p:ext uri="{BB962C8B-B14F-4D97-AF65-F5344CB8AC3E}">
        <p14:creationId xmlns:p14="http://schemas.microsoft.com/office/powerpoint/2010/main" val="84137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vi-VN"/>
              <a:t>Các cách khắc phục tình trạng rụng tóc.</a:t>
            </a:r>
          </a:p>
        </p:txBody>
      </p:sp>
      <p:sp>
        <p:nvSpPr>
          <p:cNvPr id="3" name="Text Placeholder 2"/>
          <p:cNvSpPr>
            <a:spLocks noGrp="1"/>
          </p:cNvSpPr>
          <p:nvPr>
            <p:ph type="body" idx="1"/>
          </p:nvPr>
        </p:nvSpPr>
        <p:spPr>
          <a:xfrm>
            <a:off x="1038800" y="1522133"/>
            <a:ext cx="6860600" cy="3363134"/>
          </a:xfrm>
        </p:spPr>
        <p:txBody>
          <a:bodyPr/>
          <a:lstStyle/>
          <a:p>
            <a:pPr marL="169329" indent="0">
              <a:buNone/>
            </a:pPr>
            <a:r>
              <a:rPr lang="vi-VN" sz="1800" b="1">
                <a:solidFill>
                  <a:srgbClr val="202124"/>
                </a:solidFill>
                <a:latin typeface="+mj-lt"/>
              </a:rPr>
              <a:t>Một số cách để khắc phục tình trạng rụng tóc bao gồm:</a:t>
            </a:r>
            <a:endParaRPr lang="vi-VN" sz="1800">
              <a:solidFill>
                <a:srgbClr val="202124"/>
              </a:solidFill>
              <a:latin typeface="+mj-lt"/>
            </a:endParaRPr>
          </a:p>
          <a:p>
            <a:pPr lvl="1">
              <a:buClr>
                <a:schemeClr val="accent1"/>
              </a:buClr>
              <a:buFont typeface="+mj-lt"/>
              <a:buAutoNum type="arabicPeriod"/>
            </a:pPr>
            <a:r>
              <a:rPr lang="vi-VN" sz="1800">
                <a:solidFill>
                  <a:srgbClr val="202124"/>
                </a:solidFill>
                <a:latin typeface="+mj-lt"/>
              </a:rPr>
              <a:t>Chế độ ăn uống đầy đủ dinh dưỡng, ăn đủ chất đạm, khoáng chất và </a:t>
            </a:r>
            <a:r>
              <a:rPr lang="vi-VN" sz="1800" smtClean="0">
                <a:solidFill>
                  <a:srgbClr val="202124"/>
                </a:solidFill>
                <a:latin typeface="+mj-lt"/>
              </a:rPr>
              <a:t>vitamin.</a:t>
            </a:r>
            <a:endParaRPr lang="en-US" sz="1800" smtClean="0">
              <a:solidFill>
                <a:srgbClr val="202124"/>
              </a:solidFill>
              <a:latin typeface="+mj-lt"/>
            </a:endParaRPr>
          </a:p>
          <a:p>
            <a:pPr lvl="1">
              <a:buClr>
                <a:schemeClr val="accent1"/>
              </a:buClr>
              <a:buFont typeface="+mj-lt"/>
              <a:buAutoNum type="arabicPeriod"/>
            </a:pPr>
            <a:r>
              <a:rPr lang="vi-VN" sz="1800" smtClean="0">
                <a:solidFill>
                  <a:srgbClr val="202124"/>
                </a:solidFill>
                <a:latin typeface="+mj-lt"/>
              </a:rPr>
              <a:t>Không </a:t>
            </a:r>
            <a:r>
              <a:rPr lang="vi-VN" sz="1800">
                <a:solidFill>
                  <a:srgbClr val="202124"/>
                </a:solidFill>
                <a:latin typeface="+mj-lt"/>
              </a:rPr>
              <a:t>nên quá lo lắng, căng </a:t>
            </a:r>
            <a:r>
              <a:rPr lang="vi-VN" sz="1800" smtClean="0">
                <a:solidFill>
                  <a:srgbClr val="202124"/>
                </a:solidFill>
                <a:latin typeface="+mj-lt"/>
              </a:rPr>
              <a:t>thẳng.</a:t>
            </a:r>
            <a:endParaRPr lang="en-US" sz="1800" smtClean="0">
              <a:solidFill>
                <a:srgbClr val="202124"/>
              </a:solidFill>
              <a:latin typeface="+mj-lt"/>
            </a:endParaRPr>
          </a:p>
          <a:p>
            <a:pPr lvl="1">
              <a:buClr>
                <a:schemeClr val="accent1"/>
              </a:buClr>
              <a:buFont typeface="+mj-lt"/>
              <a:buAutoNum type="arabicPeriod"/>
            </a:pPr>
            <a:r>
              <a:rPr lang="vi-VN" sz="1800" smtClean="0">
                <a:solidFill>
                  <a:srgbClr val="202124"/>
                </a:solidFill>
                <a:latin typeface="+mj-lt"/>
              </a:rPr>
              <a:t>Gội </a:t>
            </a:r>
            <a:r>
              <a:rPr lang="vi-VN" sz="1800">
                <a:solidFill>
                  <a:srgbClr val="202124"/>
                </a:solidFill>
                <a:latin typeface="+mj-lt"/>
              </a:rPr>
              <a:t>đầu tối đa 3 </a:t>
            </a:r>
            <a:r>
              <a:rPr lang="vi-VN" sz="1800" smtClean="0">
                <a:solidFill>
                  <a:srgbClr val="202124"/>
                </a:solidFill>
                <a:latin typeface="+mj-lt"/>
              </a:rPr>
              <a:t>lần/tuần </a:t>
            </a:r>
            <a:r>
              <a:rPr lang="vi-VN" sz="1800">
                <a:solidFill>
                  <a:srgbClr val="202124"/>
                </a:solidFill>
                <a:latin typeface="+mj-lt"/>
              </a:rPr>
              <a:t>với dầu gội dành cho </a:t>
            </a:r>
            <a:r>
              <a:rPr lang="vi-VN" sz="1800" b="1">
                <a:solidFill>
                  <a:srgbClr val="202124"/>
                </a:solidFill>
                <a:latin typeface="+mj-lt"/>
              </a:rPr>
              <a:t>tóc</a:t>
            </a:r>
            <a:r>
              <a:rPr lang="vi-VN" sz="1800">
                <a:solidFill>
                  <a:srgbClr val="202124"/>
                </a:solidFill>
                <a:latin typeface="+mj-lt"/>
              </a:rPr>
              <a:t> dầu, để giảm lượng dầu tiết </a:t>
            </a:r>
            <a:r>
              <a:rPr lang="vi-VN" sz="1800" smtClean="0">
                <a:solidFill>
                  <a:srgbClr val="202124"/>
                </a:solidFill>
                <a:latin typeface="+mj-lt"/>
              </a:rPr>
              <a:t>ra.</a:t>
            </a:r>
            <a:endParaRPr lang="en-US" sz="1800" smtClean="0">
              <a:solidFill>
                <a:srgbClr val="202124"/>
              </a:solidFill>
              <a:latin typeface="+mj-lt"/>
            </a:endParaRPr>
          </a:p>
          <a:p>
            <a:pPr lvl="1">
              <a:buClr>
                <a:schemeClr val="accent1"/>
              </a:buClr>
              <a:buFont typeface="+mj-lt"/>
              <a:buAutoNum type="arabicPeriod"/>
            </a:pPr>
            <a:r>
              <a:rPr lang="vi-VN" sz="1800" smtClean="0">
                <a:solidFill>
                  <a:srgbClr val="202124"/>
                </a:solidFill>
                <a:latin typeface="+mj-lt"/>
              </a:rPr>
              <a:t>Hạn </a:t>
            </a:r>
            <a:r>
              <a:rPr lang="vi-VN" sz="1800">
                <a:solidFill>
                  <a:srgbClr val="202124"/>
                </a:solidFill>
                <a:latin typeface="+mj-lt"/>
              </a:rPr>
              <a:t>chế hút thuốc là và uống rượu </a:t>
            </a:r>
            <a:r>
              <a:rPr lang="vi-VN" sz="1800" smtClean="0">
                <a:solidFill>
                  <a:srgbClr val="202124"/>
                </a:solidFill>
                <a:latin typeface="+mj-lt"/>
              </a:rPr>
              <a:t>bia.</a:t>
            </a:r>
            <a:endParaRPr lang="en-US" sz="1800" smtClean="0">
              <a:solidFill>
                <a:srgbClr val="202124"/>
              </a:solidFill>
              <a:latin typeface="+mj-lt"/>
            </a:endParaRPr>
          </a:p>
          <a:p>
            <a:pPr lvl="1">
              <a:buClr>
                <a:schemeClr val="accent1"/>
              </a:buClr>
              <a:buFont typeface="+mj-lt"/>
              <a:buAutoNum type="arabicPeriod"/>
            </a:pPr>
            <a:r>
              <a:rPr lang="vi-VN" sz="1800" smtClean="0">
                <a:solidFill>
                  <a:srgbClr val="202124"/>
                </a:solidFill>
                <a:latin typeface="+mj-lt"/>
              </a:rPr>
              <a:t>Tránh </a:t>
            </a:r>
            <a:r>
              <a:rPr lang="vi-VN" sz="1800">
                <a:solidFill>
                  <a:srgbClr val="202124"/>
                </a:solidFill>
                <a:latin typeface="+mj-lt"/>
              </a:rPr>
              <a:t>thức khuya</a:t>
            </a:r>
            <a:r>
              <a:rPr lang="vi-VN" sz="1800" smtClean="0">
                <a:solidFill>
                  <a:srgbClr val="202124"/>
                </a:solidFill>
                <a:latin typeface="+mj-lt"/>
              </a:rPr>
              <a:t>.</a:t>
            </a:r>
            <a:endParaRPr lang="en-US" sz="1800">
              <a:latin typeface="+mj-lt"/>
            </a:endParaRPr>
          </a:p>
        </p:txBody>
      </p:sp>
    </p:spTree>
    <p:extLst>
      <p:ext uri="{BB962C8B-B14F-4D97-AF65-F5344CB8AC3E}">
        <p14:creationId xmlns:p14="http://schemas.microsoft.com/office/powerpoint/2010/main" val="234532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667933" y="745067"/>
            <a:ext cx="9050866" cy="1546542"/>
          </a:xfrm>
        </p:spPr>
        <p:txBody>
          <a:bodyPr/>
          <a:lstStyle/>
          <a:p>
            <a:pPr algn="ctr">
              <a:lnSpc>
                <a:spcPct val="100000"/>
              </a:lnSpc>
            </a:pPr>
            <a:r>
              <a:rPr lang="en-US" sz="3200" err="1"/>
              <a:t>Bài</a:t>
            </a:r>
            <a:r>
              <a:rPr lang="en-US" sz="3200"/>
              <a:t> </a:t>
            </a:r>
            <a:r>
              <a:rPr lang="en-US" sz="3200" smtClean="0"/>
              <a:t>5</a:t>
            </a:r>
            <a:br>
              <a:rPr lang="en-US" sz="3200" smtClean="0"/>
            </a:br>
            <a:r>
              <a:rPr lang="vi-VN" sz="3200" cap="all"/>
              <a:t>Những vấn đề về tóc thường gặp, nguyên nhân và cách khắc phục</a:t>
            </a:r>
            <a:r>
              <a:rPr lang="en-US" sz="3200"/>
              <a:t/>
            </a:r>
            <a:br>
              <a:rPr lang="en-US" sz="3200"/>
            </a:br>
            <a:r>
              <a:rPr lang="vi-VN" sz="3200" cap="all"/>
              <a:t>Phần 3: Tóc hư tổn khô, xơ, chẻ ngọn</a:t>
            </a:r>
            <a:endParaRPr lang="en-US" sz="3200" cap="all"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958" b="7577"/>
          <a:stretch/>
        </p:blipFill>
        <p:spPr>
          <a:xfrm>
            <a:off x="2935255" y="2607734"/>
            <a:ext cx="6516223" cy="3801533"/>
          </a:xfrm>
          <a:prstGeom prst="rect">
            <a:avLst/>
          </a:prstGeom>
        </p:spPr>
      </p:pic>
    </p:spTree>
    <p:extLst>
      <p:ext uri="{BB962C8B-B14F-4D97-AF65-F5344CB8AC3E}">
        <p14:creationId xmlns:p14="http://schemas.microsoft.com/office/powerpoint/2010/main" val="24032258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A895E2-0A19-4CCF-81F8-C2DC4D8DA853}"/>
              </a:ext>
            </a:extLst>
          </p:cNvPr>
          <p:cNvSpPr txBox="1"/>
          <p:nvPr/>
        </p:nvSpPr>
        <p:spPr>
          <a:xfrm>
            <a:off x="425660" y="312003"/>
            <a:ext cx="7894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300" normalizeH="0" baseline="0" noProof="0" dirty="0">
                <a:ln>
                  <a:noFill/>
                </a:ln>
                <a:solidFill>
                  <a:srgbClr val="549E39">
                    <a:lumMod val="75000"/>
                  </a:srgbClr>
                </a:solidFill>
                <a:effectLst/>
                <a:uLnTx/>
                <a:uFillTx/>
                <a:latin typeface="Arial" panose="020B0604020202020204"/>
                <a:ea typeface="+mn-ea"/>
                <a:cs typeface="Arial"/>
                <a:sym typeface="Arial"/>
              </a:rPr>
              <a:t>NỘI DUNG</a:t>
            </a:r>
            <a:endParaRPr kumimoji="0" lang="en-US" sz="2800" b="1" i="0" u="none" strike="noStrike" kern="1200" cap="none" spc="300" normalizeH="0" baseline="0" noProof="0" dirty="0">
              <a:ln>
                <a:noFill/>
              </a:ln>
              <a:solidFill>
                <a:srgbClr val="549E39">
                  <a:lumMod val="75000"/>
                </a:srgbClr>
              </a:solidFill>
              <a:effectLst/>
              <a:uLnTx/>
              <a:uFillTx/>
              <a:latin typeface="Arial" panose="020B0604020202020204"/>
              <a:ea typeface="+mn-ea"/>
              <a:cs typeface="Arial"/>
              <a:sym typeface="Arial"/>
            </a:endParaRPr>
          </a:p>
        </p:txBody>
      </p:sp>
      <p:cxnSp>
        <p:nvCxnSpPr>
          <p:cNvPr id="3" name="Straight Connector 2">
            <a:extLst>
              <a:ext uri="{FF2B5EF4-FFF2-40B4-BE49-F238E27FC236}">
                <a16:creationId xmlns:a16="http://schemas.microsoft.com/office/drawing/2014/main" id="{25021374-3EAB-4854-9FF7-099C840E7B59}"/>
              </a:ext>
            </a:extLst>
          </p:cNvPr>
          <p:cNvCxnSpPr/>
          <p:nvPr/>
        </p:nvCxnSpPr>
        <p:spPr>
          <a:xfrm>
            <a:off x="593782" y="1092654"/>
            <a:ext cx="176841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60D0E80-48B8-44E3-AF9C-48CD20DE94A0}"/>
              </a:ext>
            </a:extLst>
          </p:cNvPr>
          <p:cNvSpPr/>
          <p:nvPr/>
        </p:nvSpPr>
        <p:spPr>
          <a:xfrm>
            <a:off x="1477991" y="1421238"/>
            <a:ext cx="700089" cy="70008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Oval 4">
            <a:extLst>
              <a:ext uri="{FF2B5EF4-FFF2-40B4-BE49-F238E27FC236}">
                <a16:creationId xmlns:a16="http://schemas.microsoft.com/office/drawing/2014/main" id="{0B4A6177-DE39-4CF2-AA89-BAA4B2D9149F}"/>
              </a:ext>
            </a:extLst>
          </p:cNvPr>
          <p:cNvSpPr/>
          <p:nvPr/>
        </p:nvSpPr>
        <p:spPr>
          <a:xfrm>
            <a:off x="1479269" y="2486394"/>
            <a:ext cx="700089" cy="700089"/>
          </a:xfrm>
          <a:prstGeom prst="ellipse">
            <a:avLst/>
          </a:prstGeom>
          <a:solidFill>
            <a:schemeClr val="accent1"/>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89B1"/>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9D322FD6-EC3A-447D-A749-9080ABD2ADA2}"/>
              </a:ext>
            </a:extLst>
          </p:cNvPr>
          <p:cNvSpPr txBox="1"/>
          <p:nvPr/>
        </p:nvSpPr>
        <p:spPr>
          <a:xfrm>
            <a:off x="1625108" y="1478894"/>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1</a:t>
            </a:r>
          </a:p>
        </p:txBody>
      </p:sp>
      <p:sp>
        <p:nvSpPr>
          <p:cNvPr id="7" name="TextBox 6">
            <a:extLst>
              <a:ext uri="{FF2B5EF4-FFF2-40B4-BE49-F238E27FC236}">
                <a16:creationId xmlns:a16="http://schemas.microsoft.com/office/drawing/2014/main" id="{6D464903-81C3-4A0B-A494-58169BD30F40}"/>
              </a:ext>
            </a:extLst>
          </p:cNvPr>
          <p:cNvSpPr txBox="1"/>
          <p:nvPr/>
        </p:nvSpPr>
        <p:spPr>
          <a:xfrm>
            <a:off x="2352649" y="1586615"/>
            <a:ext cx="8040742" cy="461665"/>
          </a:xfrm>
          <a:prstGeom prst="rect">
            <a:avLst/>
          </a:prstGeom>
          <a:noFill/>
        </p:spPr>
        <p:txBody>
          <a:bodyPr wrap="square" rtlCol="0">
            <a:spAutoFit/>
          </a:bodyPr>
          <a:lstStyle/>
          <a:p>
            <a:pPr lvl="0" algn="just">
              <a:defRPr/>
            </a:pPr>
            <a:r>
              <a:rPr lang="vi-VN" sz="2400">
                <a:solidFill>
                  <a:srgbClr val="000000"/>
                </a:solidFill>
              </a:rPr>
              <a:t>Biểu hiện &amp; Nguyên nhân nào khiến tóc bị hư tổn</a:t>
            </a:r>
            <a:endParaRPr lang="en-US" sz="2400" dirty="0">
              <a:solidFill>
                <a:prstClr val="black"/>
              </a:solidFill>
              <a:ea typeface="#9Slide02 Noi dung dai" panose="02000000000000000000" pitchFamily="2" charset="0"/>
              <a:cs typeface="Arial"/>
              <a:sym typeface="Arial"/>
            </a:endParaRPr>
          </a:p>
        </p:txBody>
      </p:sp>
      <p:sp>
        <p:nvSpPr>
          <p:cNvPr id="8" name="Oval 7">
            <a:extLst>
              <a:ext uri="{FF2B5EF4-FFF2-40B4-BE49-F238E27FC236}">
                <a16:creationId xmlns:a16="http://schemas.microsoft.com/office/drawing/2014/main" id="{A60D0E80-48B8-44E3-AF9C-48CD20DE94A0}"/>
              </a:ext>
            </a:extLst>
          </p:cNvPr>
          <p:cNvSpPr/>
          <p:nvPr/>
        </p:nvSpPr>
        <p:spPr>
          <a:xfrm>
            <a:off x="1477991" y="3500945"/>
            <a:ext cx="700089" cy="70008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extBox 8">
            <a:extLst>
              <a:ext uri="{FF2B5EF4-FFF2-40B4-BE49-F238E27FC236}">
                <a16:creationId xmlns:a16="http://schemas.microsoft.com/office/drawing/2014/main" id="{9D322FD6-EC3A-447D-A749-9080ABD2ADA2}"/>
              </a:ext>
            </a:extLst>
          </p:cNvPr>
          <p:cNvSpPr txBox="1"/>
          <p:nvPr/>
        </p:nvSpPr>
        <p:spPr>
          <a:xfrm>
            <a:off x="1625108" y="3558601"/>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3</a:t>
            </a:r>
          </a:p>
        </p:txBody>
      </p:sp>
      <p:sp>
        <p:nvSpPr>
          <p:cNvPr id="10" name="TextBox 9">
            <a:extLst>
              <a:ext uri="{FF2B5EF4-FFF2-40B4-BE49-F238E27FC236}">
                <a16:creationId xmlns:a16="http://schemas.microsoft.com/office/drawing/2014/main" id="{9D322FD6-EC3A-447D-A749-9080ABD2ADA2}"/>
              </a:ext>
            </a:extLst>
          </p:cNvPr>
          <p:cNvSpPr txBox="1"/>
          <p:nvPr/>
        </p:nvSpPr>
        <p:spPr>
          <a:xfrm>
            <a:off x="1625108" y="2544050"/>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2</a:t>
            </a:r>
          </a:p>
        </p:txBody>
      </p:sp>
      <p:sp>
        <p:nvSpPr>
          <p:cNvPr id="11" name="Oval 10">
            <a:extLst>
              <a:ext uri="{FF2B5EF4-FFF2-40B4-BE49-F238E27FC236}">
                <a16:creationId xmlns:a16="http://schemas.microsoft.com/office/drawing/2014/main" id="{0B4A6177-DE39-4CF2-AA89-BAA4B2D9149F}"/>
              </a:ext>
            </a:extLst>
          </p:cNvPr>
          <p:cNvSpPr/>
          <p:nvPr/>
        </p:nvSpPr>
        <p:spPr>
          <a:xfrm>
            <a:off x="1477991" y="4566101"/>
            <a:ext cx="700089" cy="700089"/>
          </a:xfrm>
          <a:prstGeom prst="ellipse">
            <a:avLst/>
          </a:prstGeom>
          <a:solidFill>
            <a:schemeClr val="accent1"/>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89B1"/>
              </a:solidFill>
              <a:effectLst/>
              <a:uLnTx/>
              <a:uFillTx/>
              <a:latin typeface="Calibri" panose="020F0502020204030204"/>
              <a:ea typeface="+mn-ea"/>
              <a:cs typeface="+mn-cs"/>
              <a:sym typeface="Arial"/>
            </a:endParaRPr>
          </a:p>
        </p:txBody>
      </p:sp>
      <p:sp>
        <p:nvSpPr>
          <p:cNvPr id="12" name="TextBox 11">
            <a:extLst>
              <a:ext uri="{FF2B5EF4-FFF2-40B4-BE49-F238E27FC236}">
                <a16:creationId xmlns:a16="http://schemas.microsoft.com/office/drawing/2014/main" id="{9D322FD6-EC3A-447D-A749-9080ABD2ADA2}"/>
              </a:ext>
            </a:extLst>
          </p:cNvPr>
          <p:cNvSpPr txBox="1"/>
          <p:nvPr/>
        </p:nvSpPr>
        <p:spPr>
          <a:xfrm>
            <a:off x="1625108" y="4626625"/>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4</a:t>
            </a:r>
          </a:p>
        </p:txBody>
      </p:sp>
      <p:sp>
        <p:nvSpPr>
          <p:cNvPr id="13" name="TextBox 12">
            <a:extLst>
              <a:ext uri="{FF2B5EF4-FFF2-40B4-BE49-F238E27FC236}">
                <a16:creationId xmlns:a16="http://schemas.microsoft.com/office/drawing/2014/main" id="{6D464903-81C3-4A0B-A494-58169BD30F40}"/>
              </a:ext>
            </a:extLst>
          </p:cNvPr>
          <p:cNvSpPr txBox="1"/>
          <p:nvPr/>
        </p:nvSpPr>
        <p:spPr>
          <a:xfrm>
            <a:off x="2369510" y="4626625"/>
            <a:ext cx="8040742" cy="522451"/>
          </a:xfrm>
          <a:prstGeom prst="rect">
            <a:avLst/>
          </a:prstGeom>
          <a:noFill/>
        </p:spPr>
        <p:txBody>
          <a:bodyPr wrap="square" rtlCol="0">
            <a:spAutoFit/>
          </a:bodyPr>
          <a:lstStyle/>
          <a:p>
            <a:pPr lvl="0" algn="just">
              <a:lnSpc>
                <a:spcPct val="130000"/>
              </a:lnSpc>
              <a:defRPr/>
            </a:pPr>
            <a:r>
              <a:rPr lang="vi-VN" sz="2400">
                <a:solidFill>
                  <a:prstClr val="black"/>
                </a:solidFill>
              </a:rPr>
              <a:t>Phục hồi tóc hư tổn như thế nào là đúng cách?</a:t>
            </a:r>
            <a:endParaRPr lang="en-US" sz="2400" dirty="0">
              <a:solidFill>
                <a:prstClr val="black"/>
              </a:solidFill>
              <a:ea typeface="#9Slide02 Noi dung dai" panose="02000000000000000000" pitchFamily="2" charset="0"/>
              <a:cs typeface="Arial"/>
              <a:sym typeface="Arial"/>
            </a:endParaRPr>
          </a:p>
        </p:txBody>
      </p:sp>
      <p:sp>
        <p:nvSpPr>
          <p:cNvPr id="14" name="TextBox 13">
            <a:extLst>
              <a:ext uri="{FF2B5EF4-FFF2-40B4-BE49-F238E27FC236}">
                <a16:creationId xmlns:a16="http://schemas.microsoft.com/office/drawing/2014/main" id="{6D464903-81C3-4A0B-A494-58169BD30F40}"/>
              </a:ext>
            </a:extLst>
          </p:cNvPr>
          <p:cNvSpPr txBox="1"/>
          <p:nvPr/>
        </p:nvSpPr>
        <p:spPr>
          <a:xfrm>
            <a:off x="2369511" y="2387501"/>
            <a:ext cx="8040741" cy="978729"/>
          </a:xfrm>
          <a:prstGeom prst="rect">
            <a:avLst/>
          </a:prstGeom>
          <a:noFill/>
        </p:spPr>
        <p:txBody>
          <a:bodyPr wrap="square" rtlCol="0">
            <a:spAutoFit/>
          </a:bodyPr>
          <a:lstStyle/>
          <a:p>
            <a:pPr lvl="0" algn="just">
              <a:lnSpc>
                <a:spcPct val="120000"/>
              </a:lnSpc>
              <a:defRPr/>
            </a:pPr>
            <a:r>
              <a:rPr lang="vi-VN" sz="2400">
                <a:solidFill>
                  <a:srgbClr val="000000"/>
                </a:solidFill>
              </a:rPr>
              <a:t>Tại sao sau một thời gian uốn/ép/nhuộm tóc, tóc có hiện tượng bị xơ, rối ở đuôi tóc.</a:t>
            </a:r>
            <a:endParaRPr lang="en-US" sz="2400" dirty="0">
              <a:solidFill>
                <a:prstClr val="black"/>
              </a:solidFill>
              <a:ea typeface="#9Slide02 Noi dung dai" panose="02000000000000000000" pitchFamily="2" charset="0"/>
              <a:cs typeface="Arial"/>
              <a:sym typeface="Arial"/>
            </a:endParaRPr>
          </a:p>
        </p:txBody>
      </p:sp>
      <p:sp>
        <p:nvSpPr>
          <p:cNvPr id="16" name="TextBox 15">
            <a:extLst>
              <a:ext uri="{FF2B5EF4-FFF2-40B4-BE49-F238E27FC236}">
                <a16:creationId xmlns:a16="http://schemas.microsoft.com/office/drawing/2014/main" id="{6D464903-81C3-4A0B-A494-58169BD30F40}"/>
              </a:ext>
            </a:extLst>
          </p:cNvPr>
          <p:cNvSpPr txBox="1"/>
          <p:nvPr/>
        </p:nvSpPr>
        <p:spPr>
          <a:xfrm>
            <a:off x="2369510" y="3493919"/>
            <a:ext cx="8040742" cy="978729"/>
          </a:xfrm>
          <a:prstGeom prst="rect">
            <a:avLst/>
          </a:prstGeom>
          <a:noFill/>
        </p:spPr>
        <p:txBody>
          <a:bodyPr wrap="square" rtlCol="0">
            <a:spAutoFit/>
          </a:bodyPr>
          <a:lstStyle/>
          <a:p>
            <a:pPr lvl="0" algn="just">
              <a:lnSpc>
                <a:spcPct val="120000"/>
              </a:lnSpc>
              <a:defRPr/>
            </a:pPr>
            <a:r>
              <a:rPr lang="vi-VN" sz="2400">
                <a:solidFill>
                  <a:prstClr val="black"/>
                </a:solidFill>
              </a:rPr>
              <a:t>Có nên hấp tóc, phục hồi tóc thường xuyên để cải thiện tình trạng tóc hay không?</a:t>
            </a:r>
            <a:endParaRPr lang="en-US" sz="2400" dirty="0">
              <a:solidFill>
                <a:prstClr val="black"/>
              </a:solidFill>
              <a:ea typeface="#9Slide02 Noi dung dai" panose="02000000000000000000" pitchFamily="2" charset="0"/>
              <a:cs typeface="Arial"/>
              <a:sym typeface="Arial"/>
            </a:endParaRPr>
          </a:p>
        </p:txBody>
      </p:sp>
      <p:sp>
        <p:nvSpPr>
          <p:cNvPr id="17" name="Oval 16">
            <a:extLst>
              <a:ext uri="{FF2B5EF4-FFF2-40B4-BE49-F238E27FC236}">
                <a16:creationId xmlns:a16="http://schemas.microsoft.com/office/drawing/2014/main" id="{A60D0E80-48B8-44E3-AF9C-48CD20DE94A0}"/>
              </a:ext>
            </a:extLst>
          </p:cNvPr>
          <p:cNvSpPr/>
          <p:nvPr/>
        </p:nvSpPr>
        <p:spPr>
          <a:xfrm>
            <a:off x="1477991" y="5634656"/>
            <a:ext cx="700089" cy="70008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TextBox 17">
            <a:extLst>
              <a:ext uri="{FF2B5EF4-FFF2-40B4-BE49-F238E27FC236}">
                <a16:creationId xmlns:a16="http://schemas.microsoft.com/office/drawing/2014/main" id="{9D322FD6-EC3A-447D-A749-9080ABD2ADA2}"/>
              </a:ext>
            </a:extLst>
          </p:cNvPr>
          <p:cNvSpPr txBox="1"/>
          <p:nvPr/>
        </p:nvSpPr>
        <p:spPr>
          <a:xfrm>
            <a:off x="1625108" y="5692312"/>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white"/>
                </a:solidFill>
                <a:effectLst/>
                <a:uLnTx/>
                <a:uFillTx/>
                <a:latin typeface="Arial" panose="020B0604020202020204"/>
                <a:ea typeface="#9Slide02 Noi dung dai" panose="02000000000000000000" pitchFamily="2" charset="0"/>
                <a:cs typeface="Arial"/>
                <a:sym typeface="Arial"/>
              </a:rPr>
              <a:t>5</a:t>
            </a:r>
            <a:endPar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endParaRPr>
          </a:p>
        </p:txBody>
      </p:sp>
      <p:sp>
        <p:nvSpPr>
          <p:cNvPr id="19" name="TextBox 18">
            <a:extLst>
              <a:ext uri="{FF2B5EF4-FFF2-40B4-BE49-F238E27FC236}">
                <a16:creationId xmlns:a16="http://schemas.microsoft.com/office/drawing/2014/main" id="{6D464903-81C3-4A0B-A494-58169BD30F40}"/>
              </a:ext>
            </a:extLst>
          </p:cNvPr>
          <p:cNvSpPr txBox="1"/>
          <p:nvPr/>
        </p:nvSpPr>
        <p:spPr>
          <a:xfrm>
            <a:off x="2369510" y="5692312"/>
            <a:ext cx="8040742" cy="522451"/>
          </a:xfrm>
          <a:prstGeom prst="rect">
            <a:avLst/>
          </a:prstGeom>
          <a:noFill/>
        </p:spPr>
        <p:txBody>
          <a:bodyPr wrap="square" rtlCol="0">
            <a:spAutoFit/>
          </a:bodyPr>
          <a:lstStyle/>
          <a:p>
            <a:pPr lvl="0" algn="just">
              <a:lnSpc>
                <a:spcPct val="130000"/>
              </a:lnSpc>
              <a:defRPr/>
            </a:pPr>
            <a:r>
              <a:rPr lang="vi-VN" sz="2400">
                <a:solidFill>
                  <a:prstClr val="black"/>
                </a:solidFill>
              </a:rPr>
              <a:t>Cách lựa chọn các sản phẩm chăm sóc tóc hư tổn</a:t>
            </a:r>
            <a:endParaRPr lang="en-US" sz="2400" dirty="0">
              <a:solidFill>
                <a:prstClr val="black"/>
              </a:solidFill>
              <a:ea typeface="#9Slide02 Noi dung dai" panose="02000000000000000000" pitchFamily="2" charset="0"/>
              <a:cs typeface="Arial"/>
              <a:sym typeface="Arial"/>
            </a:endParaRPr>
          </a:p>
        </p:txBody>
      </p:sp>
    </p:spTree>
    <p:extLst>
      <p:ext uri="{BB962C8B-B14F-4D97-AF65-F5344CB8AC3E}">
        <p14:creationId xmlns:p14="http://schemas.microsoft.com/office/powerpoint/2010/main" val="268487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1000"/>
                                        <p:tgtEl>
                                          <p:spTgt spid="18"/>
                                        </p:tgtEl>
                                      </p:cBhvr>
                                    </p:animEffect>
                                    <p:anim calcmode="lin" valueType="num">
                                      <p:cBhvr>
                                        <p:cTn id="76" dur="1000" fill="hold"/>
                                        <p:tgtEl>
                                          <p:spTgt spid="18"/>
                                        </p:tgtEl>
                                        <p:attrNameLst>
                                          <p:attrName>ppt_x</p:attrName>
                                        </p:attrNameLst>
                                      </p:cBhvr>
                                      <p:tavLst>
                                        <p:tav tm="0">
                                          <p:val>
                                            <p:strVal val="#ppt_x"/>
                                          </p:val>
                                        </p:tav>
                                        <p:tav tm="100000">
                                          <p:val>
                                            <p:strVal val="#ppt_x"/>
                                          </p:val>
                                        </p:tav>
                                      </p:tavLst>
                                    </p:anim>
                                    <p:anim calcmode="lin" valueType="num">
                                      <p:cBhvr>
                                        <p:cTn id="77" dur="1000" fill="hold"/>
                                        <p:tgtEl>
                                          <p:spTgt spid="1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000"/>
                                        <p:tgtEl>
                                          <p:spTgt spid="17"/>
                                        </p:tgtEl>
                                      </p:cBhvr>
                                    </p:animEffect>
                                    <p:anim calcmode="lin" valueType="num">
                                      <p:cBhvr>
                                        <p:cTn id="81" dur="1000" fill="hold"/>
                                        <p:tgtEl>
                                          <p:spTgt spid="17"/>
                                        </p:tgtEl>
                                        <p:attrNameLst>
                                          <p:attrName>ppt_x</p:attrName>
                                        </p:attrNameLst>
                                      </p:cBhvr>
                                      <p:tavLst>
                                        <p:tav tm="0">
                                          <p:val>
                                            <p:strVal val="#ppt_x"/>
                                          </p:val>
                                        </p:tav>
                                        <p:tav tm="100000">
                                          <p:val>
                                            <p:strVal val="#ppt_x"/>
                                          </p:val>
                                        </p:tav>
                                      </p:tavLst>
                                    </p:anim>
                                    <p:anim calcmode="lin" valueType="num">
                                      <p:cBhvr>
                                        <p:cTn id="82" dur="1000" fill="hold"/>
                                        <p:tgtEl>
                                          <p:spTgt spid="1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anim calcmode="lin" valueType="num">
                                      <p:cBhvr>
                                        <p:cTn id="86" dur="1000" fill="hold"/>
                                        <p:tgtEl>
                                          <p:spTgt spid="19"/>
                                        </p:tgtEl>
                                        <p:attrNameLst>
                                          <p:attrName>ppt_x</p:attrName>
                                        </p:attrNameLst>
                                      </p:cBhvr>
                                      <p:tavLst>
                                        <p:tav tm="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p:bldP spid="10" grpId="0"/>
      <p:bldP spid="11" grpId="0" animBg="1"/>
      <p:bldP spid="12" grpId="0"/>
      <p:bldP spid="13" grpId="0"/>
      <p:bldP spid="14" grpId="0"/>
      <p:bldP spid="16" grpId="0"/>
      <p:bldP spid="17" grpId="0" animBg="1"/>
      <p:bldP spid="18" grpId="0"/>
      <p:bldP spid="1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sz="2800"/>
              <a:t>Biểu hiện </a:t>
            </a:r>
            <a:r>
              <a:rPr lang="en-US" sz="2800" smtClean="0"/>
              <a:t>tóc hư tổn</a:t>
            </a:r>
            <a:endParaRPr lang="vi-VN" sz="2800"/>
          </a:p>
        </p:txBody>
      </p:sp>
      <p:sp>
        <p:nvSpPr>
          <p:cNvPr id="3" name="Text Placeholder 2"/>
          <p:cNvSpPr>
            <a:spLocks noGrp="1"/>
          </p:cNvSpPr>
          <p:nvPr>
            <p:ph type="body" idx="1"/>
          </p:nvPr>
        </p:nvSpPr>
        <p:spPr>
          <a:xfrm>
            <a:off x="5045800" y="1343716"/>
            <a:ext cx="5895398" cy="3845600"/>
          </a:xfrm>
        </p:spPr>
        <p:txBody>
          <a:bodyPr/>
          <a:lstStyle/>
          <a:p>
            <a:pPr algn="just">
              <a:lnSpc>
                <a:spcPct val="130000"/>
              </a:lnSpc>
              <a:buClr>
                <a:schemeClr val="accent1"/>
              </a:buClr>
            </a:pPr>
            <a:r>
              <a:rPr lang="vi-VN" sz="1800" b="1"/>
              <a:t>Thô </a:t>
            </a:r>
            <a:r>
              <a:rPr lang="vi-VN" sz="1800" b="1" smtClean="0"/>
              <a:t>ráp</a:t>
            </a:r>
            <a:r>
              <a:rPr lang="en-US" sz="1800" smtClean="0"/>
              <a:t>.</a:t>
            </a:r>
            <a:endParaRPr lang="en-US" sz="1800"/>
          </a:p>
          <a:p>
            <a:pPr algn="just">
              <a:lnSpc>
                <a:spcPct val="130000"/>
              </a:lnSpc>
              <a:buClr>
                <a:schemeClr val="accent1"/>
              </a:buClr>
            </a:pPr>
            <a:r>
              <a:rPr lang="vi-VN" sz="1800" b="1" smtClean="0"/>
              <a:t>Khô xơ</a:t>
            </a:r>
            <a:r>
              <a:rPr lang="en-US" sz="1800" b="1" smtClean="0"/>
              <a:t>.</a:t>
            </a:r>
            <a:endParaRPr lang="en-US" sz="1800" b="1"/>
          </a:p>
          <a:p>
            <a:pPr algn="just">
              <a:lnSpc>
                <a:spcPct val="130000"/>
              </a:lnSpc>
              <a:buClr>
                <a:schemeClr val="accent1"/>
              </a:buClr>
            </a:pPr>
            <a:r>
              <a:rPr lang="vi-VN" sz="1800" b="1" smtClean="0"/>
              <a:t>Chẻ </a:t>
            </a:r>
            <a:r>
              <a:rPr lang="vi-VN" sz="1800" b="1"/>
              <a:t>ngọn: </a:t>
            </a:r>
            <a:r>
              <a:rPr lang="vi-VN" sz="1800"/>
              <a:t>Nếu tóc bạn dễ dàng bị rụng khi dùng lược chải đầu, có thể đó là do tóc đang bị chẻ ngọn. Đôi khi bạn có thể nắm lấy phần ngọn tóc và quan sát, nếu thấy những chấm trắng trên đầu sợi tóc thì </a:t>
            </a:r>
            <a:r>
              <a:rPr lang="en-US" sz="1800" smtClean="0"/>
              <a:t>đây cũng là biểu hiện của tóc hư tổn.</a:t>
            </a:r>
          </a:p>
          <a:p>
            <a:pPr algn="just">
              <a:lnSpc>
                <a:spcPct val="130000"/>
              </a:lnSpc>
              <a:buClr>
                <a:schemeClr val="accent1"/>
              </a:buClr>
            </a:pPr>
            <a:r>
              <a:rPr lang="vi-VN" sz="1800" b="1" smtClean="0"/>
              <a:t>Tóc </a:t>
            </a:r>
            <a:r>
              <a:rPr lang="vi-VN" sz="1800" b="1"/>
              <a:t>rối: </a:t>
            </a:r>
            <a:r>
              <a:rPr lang="vi-VN" sz="1800"/>
              <a:t>Khi tóc hư tổn</a:t>
            </a:r>
            <a:r>
              <a:rPr lang="vi-VN" sz="1800" smtClean="0"/>
              <a:t>,</a:t>
            </a:r>
            <a:r>
              <a:rPr lang="en-US" sz="1800" smtClean="0"/>
              <a:t> ngoài bị</a:t>
            </a:r>
            <a:r>
              <a:rPr lang="vi-VN" sz="1800" smtClean="0"/>
              <a:t> xỉn </a:t>
            </a:r>
            <a:r>
              <a:rPr lang="vi-VN" sz="1800"/>
              <a:t>màu, tóc còn rất dễ bị rối. </a:t>
            </a:r>
            <a:endParaRPr lang="en-US" sz="1800" smtClean="0"/>
          </a:p>
          <a:p>
            <a:pPr algn="just">
              <a:lnSpc>
                <a:spcPct val="130000"/>
              </a:lnSpc>
              <a:buClr>
                <a:schemeClr val="accent1"/>
              </a:buClr>
            </a:pPr>
            <a:r>
              <a:rPr lang="vi-VN" sz="1800" b="1" smtClean="0"/>
              <a:t>Tóc </a:t>
            </a:r>
            <a:r>
              <a:rPr lang="vi-VN" sz="1800" b="1"/>
              <a:t>bị mất độ đàn hồi: </a:t>
            </a:r>
            <a:r>
              <a:rPr lang="vi-VN" sz="1800"/>
              <a:t>Kiểm tra bằng cách nhẹ nhàng kéo giãn sợi tóc. Nếu tóc hư tổn sẽ có thể bị đứt trong khi kéo, chỉ dãn ra mà không co lại được hoặc co lại rất ít.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530" r="12151"/>
          <a:stretch/>
        </p:blipFill>
        <p:spPr>
          <a:xfrm>
            <a:off x="759401" y="1343716"/>
            <a:ext cx="4072468" cy="4947195"/>
          </a:xfrm>
          <a:prstGeom prst="rect">
            <a:avLst/>
          </a:prstGeom>
        </p:spPr>
      </p:pic>
    </p:spTree>
    <p:extLst>
      <p:ext uri="{BB962C8B-B14F-4D97-AF65-F5344CB8AC3E}">
        <p14:creationId xmlns:p14="http://schemas.microsoft.com/office/powerpoint/2010/main" val="10787399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smtClean="0"/>
              <a:t>Nguyên nhân khiến tóc hư tổn</a:t>
            </a:r>
            <a:endParaRPr lang="en-US" sz="2800"/>
          </a:p>
        </p:txBody>
      </p:sp>
      <p:sp>
        <p:nvSpPr>
          <p:cNvPr id="3" name="Text Placeholder 2"/>
          <p:cNvSpPr>
            <a:spLocks noGrp="1"/>
          </p:cNvSpPr>
          <p:nvPr>
            <p:ph type="body" idx="1"/>
          </p:nvPr>
        </p:nvSpPr>
        <p:spPr>
          <a:xfrm>
            <a:off x="1038800" y="1606556"/>
            <a:ext cx="9434467" cy="3845600"/>
          </a:xfrm>
        </p:spPr>
        <p:txBody>
          <a:bodyPr/>
          <a:lstStyle/>
          <a:p>
            <a:pPr algn="just">
              <a:lnSpc>
                <a:spcPct val="130000"/>
              </a:lnSpc>
              <a:buClr>
                <a:schemeClr val="accent1"/>
              </a:buClr>
            </a:pPr>
            <a:r>
              <a:rPr lang="vi-VN" sz="1800" b="1" smtClean="0">
                <a:latin typeface="+mj-lt"/>
              </a:rPr>
              <a:t>Thiếu độ ẩm</a:t>
            </a:r>
            <a:r>
              <a:rPr lang="en-US" sz="1800" smtClean="0">
                <a:latin typeface="+mj-lt"/>
              </a:rPr>
              <a:t>: </a:t>
            </a:r>
            <a:r>
              <a:rPr lang="vi-VN" sz="1800" smtClean="0">
                <a:latin typeface="+mj-lt"/>
              </a:rPr>
              <a:t>Mái tóc khi được cung cấp đầy đủ độ ẩm sẽ trở nên bóng khỏe, mượt mà hơn. Vì thế, khi tóc thiếu độ ẩm sẽ dẫn đến tình trạng tóc mất độ bóng, thô ráp và khô cứng.</a:t>
            </a:r>
            <a:endParaRPr lang="en-US" sz="1800" smtClean="0">
              <a:latin typeface="+mj-lt"/>
            </a:endParaRPr>
          </a:p>
          <a:p>
            <a:pPr algn="just">
              <a:lnSpc>
                <a:spcPct val="130000"/>
              </a:lnSpc>
              <a:buClr>
                <a:schemeClr val="accent1"/>
              </a:buClr>
            </a:pPr>
            <a:r>
              <a:rPr lang="vi-VN" sz="1800" b="1" smtClean="0">
                <a:latin typeface="+mj-lt"/>
              </a:rPr>
              <a:t>Sản phẩm chăm sóc tóc không phù hợp</a:t>
            </a:r>
            <a:r>
              <a:rPr lang="en-US" sz="1800" smtClean="0">
                <a:latin typeface="+mj-lt"/>
              </a:rPr>
              <a:t>: </a:t>
            </a:r>
            <a:r>
              <a:rPr lang="vi-VN" sz="1800" smtClean="0">
                <a:latin typeface="+mj-lt"/>
              </a:rPr>
              <a:t>Các loại dầu gội dưỡng tóc, dầu xả, dầu dưỡng… là những sản phẩm thường xuyên được sử dụng cho mái tóc của bạn. Nhưng nếu những sản phẩm này không đảm bảo chất lượng, hoặc chứa các loại hóa chất gây hại cho tóc thì chúng sẽ vô tình khiến mái tóc đối diện với tình trạng hư tổn theo thời gian.</a:t>
            </a:r>
            <a:endParaRPr lang="en-US" sz="1800" smtClean="0">
              <a:latin typeface="+mj-lt"/>
            </a:endParaRPr>
          </a:p>
        </p:txBody>
      </p:sp>
    </p:spTree>
    <p:extLst>
      <p:ext uri="{BB962C8B-B14F-4D97-AF65-F5344CB8AC3E}">
        <p14:creationId xmlns:p14="http://schemas.microsoft.com/office/powerpoint/2010/main" val="4811738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smtClean="0"/>
              <a:t>Nguyên nhân khiến tóc hư tổn</a:t>
            </a:r>
            <a:endParaRPr lang="en-US" sz="2800"/>
          </a:p>
        </p:txBody>
      </p:sp>
      <p:sp>
        <p:nvSpPr>
          <p:cNvPr id="3" name="Text Placeholder 2"/>
          <p:cNvSpPr>
            <a:spLocks noGrp="1"/>
          </p:cNvSpPr>
          <p:nvPr>
            <p:ph type="body" idx="1"/>
          </p:nvPr>
        </p:nvSpPr>
        <p:spPr>
          <a:xfrm>
            <a:off x="1038800" y="1606556"/>
            <a:ext cx="9434467" cy="3845600"/>
          </a:xfrm>
        </p:spPr>
        <p:txBody>
          <a:bodyPr/>
          <a:lstStyle/>
          <a:p>
            <a:pPr algn="just">
              <a:lnSpc>
                <a:spcPct val="130000"/>
              </a:lnSpc>
              <a:buClr>
                <a:schemeClr val="accent1"/>
              </a:buClr>
            </a:pPr>
            <a:r>
              <a:rPr lang="vi-VN" sz="1800" b="1"/>
              <a:t>Thời tiết và môi trường xung quanh</a:t>
            </a:r>
            <a:r>
              <a:rPr lang="en-US" sz="1800"/>
              <a:t>: </a:t>
            </a:r>
            <a:r>
              <a:rPr lang="vi-VN" sz="1800"/>
              <a:t>Yếu tố thời tiết và môi trường cũng là tác nhân gây nên tình trạng tóc hư tổn. Nhiều bạn gái thường không có thói quen chống nắng, che chắn cho mái tóc khi đi ngoài nắng, ngoài mưa. Hoặc để tóc phải tiếp xúc với môi trường không khí bẩn, bụi bặm. </a:t>
            </a:r>
            <a:endParaRPr lang="en-US" sz="1800"/>
          </a:p>
          <a:p>
            <a:pPr algn="just">
              <a:lnSpc>
                <a:spcPct val="130000"/>
              </a:lnSpc>
              <a:buClr>
                <a:schemeClr val="accent1"/>
              </a:buClr>
            </a:pPr>
            <a:r>
              <a:rPr lang="vi-VN" sz="1800" b="1"/>
              <a:t>Liên tục sử dụng các sản phẩm tạo kiểu</a:t>
            </a:r>
            <a:r>
              <a:rPr lang="en-US" sz="1800"/>
              <a:t>: </a:t>
            </a:r>
            <a:r>
              <a:rPr lang="vi-VN" sz="1800"/>
              <a:t>Sấy tạo kiểu, sử dụng máy uốn xoăn hoặc các dịch vụ hóa chất quá thường xuyên khiến tóc khô và yếu đi nhanh chóng. Thay vì sấy tóc tạo kiểu mỗi ngày, bạn chỉ nên sử dụng máy sấy hoặc máy tạo kiểu 2 lần/tuần. </a:t>
            </a:r>
            <a:endParaRPr lang="en-US" sz="1800"/>
          </a:p>
          <a:p>
            <a:pPr algn="just">
              <a:lnSpc>
                <a:spcPct val="130000"/>
              </a:lnSpc>
              <a:buClr>
                <a:schemeClr val="accent1"/>
              </a:buClr>
            </a:pPr>
            <a:r>
              <a:rPr lang="vi-VN" sz="1800" b="1"/>
              <a:t>Dùng quá nhiều hóa chất</a:t>
            </a:r>
            <a:r>
              <a:rPr lang="en-US" sz="1800"/>
              <a:t>: </a:t>
            </a:r>
            <a:r>
              <a:rPr lang="vi-VN" sz="1800"/>
              <a:t>Việc tạo kiểu tóc xoăn do uốn hay nhuộm, ép do sử dụng hóa chất, nhiệt độ… có thể tổn hại đến lớp biểu bì bên ngoài của tóc. Lâu dần có thể khiến mái tóc bị hư tổn nặng nề. </a:t>
            </a:r>
          </a:p>
        </p:txBody>
      </p:sp>
    </p:spTree>
    <p:extLst>
      <p:ext uri="{BB962C8B-B14F-4D97-AF65-F5344CB8AC3E}">
        <p14:creationId xmlns:p14="http://schemas.microsoft.com/office/powerpoint/2010/main" val="41988663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800" y="356697"/>
            <a:ext cx="9392133" cy="1158836"/>
          </a:xfrm>
        </p:spPr>
        <p:txBody>
          <a:bodyPr/>
          <a:lstStyle/>
          <a:p>
            <a:pPr>
              <a:lnSpc>
                <a:spcPct val="130000"/>
              </a:lnSpc>
            </a:pPr>
            <a:r>
              <a:rPr lang="vi-VN" sz="2400"/>
              <a:t>Tại sao sau một thời gian uốn/ép/nhuộm tóc, tóc có hiện tượng bị xơ, rối ở đuôi tóc.</a:t>
            </a:r>
          </a:p>
        </p:txBody>
      </p:sp>
      <p:sp>
        <p:nvSpPr>
          <p:cNvPr id="3" name="Text Placeholder 2"/>
          <p:cNvSpPr>
            <a:spLocks noGrp="1"/>
          </p:cNvSpPr>
          <p:nvPr>
            <p:ph type="body" idx="1"/>
          </p:nvPr>
        </p:nvSpPr>
        <p:spPr>
          <a:xfrm>
            <a:off x="5300133" y="1860800"/>
            <a:ext cx="5596467" cy="3845600"/>
          </a:xfrm>
        </p:spPr>
        <p:txBody>
          <a:bodyPr/>
          <a:lstStyle/>
          <a:p>
            <a:pPr marL="169329" indent="0" algn="just">
              <a:lnSpc>
                <a:spcPct val="130000"/>
              </a:lnSpc>
              <a:buNone/>
            </a:pPr>
            <a:r>
              <a:rPr lang="en-US" sz="1800" smtClean="0">
                <a:latin typeface="+mj-lt"/>
              </a:rPr>
              <a:t>- </a:t>
            </a:r>
            <a:r>
              <a:rPr lang="vi-VN" sz="1800" smtClean="0">
                <a:latin typeface="+mj-lt"/>
              </a:rPr>
              <a:t>Ai </a:t>
            </a:r>
            <a:r>
              <a:rPr lang="vi-VN" sz="1800">
                <a:latin typeface="+mj-lt"/>
              </a:rPr>
              <a:t>thường xuyên nhuộm tóc cũng hiểu được rằng tóc khi dùng hóa chất rất khó chăm sóc để tóc chắc khỏe như tóc tự </a:t>
            </a:r>
            <a:r>
              <a:rPr lang="vi-VN" sz="1800" smtClean="0">
                <a:latin typeface="+mj-lt"/>
              </a:rPr>
              <a:t>nhiên.</a:t>
            </a:r>
            <a:endParaRPr lang="en-US" sz="1800" smtClean="0">
              <a:latin typeface="+mj-lt"/>
            </a:endParaRPr>
          </a:p>
          <a:p>
            <a:pPr marL="169329" indent="0" algn="just">
              <a:lnSpc>
                <a:spcPct val="130000"/>
              </a:lnSpc>
              <a:buNone/>
            </a:pPr>
            <a:r>
              <a:rPr lang="en-US" sz="1800" smtClean="0">
                <a:latin typeface="+mj-lt"/>
              </a:rPr>
              <a:t>- </a:t>
            </a:r>
            <a:r>
              <a:rPr lang="vi-VN" sz="1800" smtClean="0">
                <a:latin typeface="+mj-lt"/>
              </a:rPr>
              <a:t>Việc </a:t>
            </a:r>
            <a:r>
              <a:rPr lang="vi-VN" sz="1800">
                <a:latin typeface="+mj-lt"/>
              </a:rPr>
              <a:t>tạo kiểu tóc xoăn do uốn hay nhuộm, ép do sử dụng hóa chất, nhiệt độ… có thể tổn hại đến lớp biểu bì bên ngoài của tóc. Lâu dần có thể khiến mái tóc bị hư tổn nặng nề.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530" r="12151"/>
          <a:stretch/>
        </p:blipFill>
        <p:spPr>
          <a:xfrm>
            <a:off x="1038800" y="1608666"/>
            <a:ext cx="3787199" cy="4600653"/>
          </a:xfrm>
          <a:prstGeom prst="rect">
            <a:avLst/>
          </a:prstGeom>
        </p:spPr>
      </p:pic>
    </p:spTree>
    <p:extLst>
      <p:ext uri="{BB962C8B-B14F-4D97-AF65-F5344CB8AC3E}">
        <p14:creationId xmlns:p14="http://schemas.microsoft.com/office/powerpoint/2010/main" val="22452618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800" y="542964"/>
            <a:ext cx="9400600" cy="528400"/>
          </a:xfrm>
        </p:spPr>
        <p:txBody>
          <a:bodyPr/>
          <a:lstStyle/>
          <a:p>
            <a:pPr lvl="0">
              <a:lnSpc>
                <a:spcPct val="130000"/>
              </a:lnSpc>
              <a:defRPr/>
            </a:pPr>
            <a:r>
              <a:rPr lang="vi-VN" sz="2800"/>
              <a:t>Phục hồi tóc hư tổn như thế nào là đúng cách?</a:t>
            </a:r>
            <a:endParaRPr lang="en-US" sz="2800" b="0" kern="1200" dirty="0">
              <a:solidFill>
                <a:prstClr val="black"/>
              </a:solidFill>
              <a:latin typeface="Arial" panose="020B0604020202020204"/>
              <a:ea typeface="#9Slide02 Noi dung dai" panose="02000000000000000000" pitchFamily="2" charset="0"/>
              <a:cs typeface="Arial"/>
              <a:sym typeface="Arial"/>
            </a:endParaRPr>
          </a:p>
        </p:txBody>
      </p:sp>
      <p:sp>
        <p:nvSpPr>
          <p:cNvPr id="3" name="Text Placeholder 2"/>
          <p:cNvSpPr>
            <a:spLocks noGrp="1"/>
          </p:cNvSpPr>
          <p:nvPr>
            <p:ph type="body" idx="1"/>
          </p:nvPr>
        </p:nvSpPr>
        <p:spPr>
          <a:xfrm>
            <a:off x="5139267" y="1563983"/>
            <a:ext cx="6366933" cy="4151017"/>
          </a:xfrm>
        </p:spPr>
        <p:txBody>
          <a:bodyPr/>
          <a:lstStyle/>
          <a:p>
            <a:pPr algn="just">
              <a:buClr>
                <a:schemeClr val="accent1"/>
              </a:buClr>
            </a:pPr>
            <a:r>
              <a:rPr lang="vi-VN" sz="1800" b="1"/>
              <a:t>Bổ sung độ </a:t>
            </a:r>
            <a:r>
              <a:rPr lang="vi-VN" sz="1800" b="1" smtClean="0"/>
              <a:t>ẩm</a:t>
            </a:r>
            <a:r>
              <a:rPr lang="en-US" sz="1800" smtClean="0"/>
              <a:t>: </a:t>
            </a:r>
            <a:r>
              <a:rPr lang="vi-VN" sz="1800" smtClean="0"/>
              <a:t>Bổ </a:t>
            </a:r>
            <a:r>
              <a:rPr lang="vi-VN" sz="1800"/>
              <a:t>sung dưỡng chất cho tóc là cách làm đẹp hiệu quả nhất khi tóc bị hư tổn. Bạn hãy thử ủ tóc trong khoảng 15 phút với dầu ủ, sau đó gội đầu lại, với tần suất đều đặn mỗi tuần một lần sẽ cho kết quả rất khả quan. </a:t>
            </a:r>
            <a:endParaRPr lang="en-US" sz="1800" smtClean="0"/>
          </a:p>
          <a:p>
            <a:pPr algn="just">
              <a:buClr>
                <a:schemeClr val="accent1"/>
              </a:buClr>
            </a:pPr>
            <a:r>
              <a:rPr lang="vi-VN" sz="1800" b="1" smtClean="0"/>
              <a:t>Dùng </a:t>
            </a:r>
            <a:r>
              <a:rPr lang="vi-VN" sz="1800" b="1"/>
              <a:t>dầu </a:t>
            </a:r>
            <a:r>
              <a:rPr lang="vi-VN" sz="1800" b="1" smtClean="0"/>
              <a:t>xả</a:t>
            </a:r>
            <a:r>
              <a:rPr lang="en-US" sz="1800" smtClean="0"/>
              <a:t>: </a:t>
            </a:r>
            <a:r>
              <a:rPr lang="vi-VN" sz="1800" smtClean="0"/>
              <a:t>Hãy </a:t>
            </a:r>
            <a:r>
              <a:rPr lang="vi-VN" sz="1800"/>
              <a:t>tập thói quen dùng dầu xả sau khi gội đầu để quá trình chăm sóc tóc hằng ngày thật hoàn thiện và hiệu quả. Bên cạnh tác dụng làm mái tóc thêm suôn mượt, dầu xả còn có khả năng cấp và dưỡng ẩm giúp chữa đuôi tóc khô xơ chẻ ngọn. </a:t>
            </a:r>
            <a:r>
              <a:rPr lang="en-US" sz="1800" smtClean="0"/>
              <a:t> </a:t>
            </a:r>
            <a:r>
              <a:rPr lang="vi-VN" sz="1800" smtClean="0"/>
              <a:t>Nếu </a:t>
            </a:r>
            <a:r>
              <a:rPr lang="vi-VN" sz="1800"/>
              <a:t>thường xuyên sử dụng, bạn còn có thể ngăn chặn được tình trạng tóc khô xơ, gãy rụng trong tương lai.</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1563983"/>
            <a:ext cx="4478867" cy="3111320"/>
          </a:xfrm>
          <a:prstGeom prst="rect">
            <a:avLst/>
          </a:prstGeom>
        </p:spPr>
      </p:pic>
    </p:spTree>
    <p:extLst>
      <p:ext uri="{BB962C8B-B14F-4D97-AF65-F5344CB8AC3E}">
        <p14:creationId xmlns:p14="http://schemas.microsoft.com/office/powerpoint/2010/main" val="25793053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800" y="542964"/>
            <a:ext cx="9400600" cy="528400"/>
          </a:xfrm>
        </p:spPr>
        <p:txBody>
          <a:bodyPr/>
          <a:lstStyle/>
          <a:p>
            <a:pPr lvl="0">
              <a:lnSpc>
                <a:spcPct val="130000"/>
              </a:lnSpc>
              <a:defRPr/>
            </a:pPr>
            <a:r>
              <a:rPr lang="vi-VN" sz="2800"/>
              <a:t>Phục hồi tóc hư tổn như thế nào là đúng cách?</a:t>
            </a:r>
            <a:endParaRPr lang="en-US" sz="2800" b="0" kern="1200" dirty="0">
              <a:solidFill>
                <a:prstClr val="black"/>
              </a:solidFill>
              <a:latin typeface="Arial" panose="020B0604020202020204"/>
              <a:ea typeface="#9Slide02 Noi dung dai" panose="02000000000000000000" pitchFamily="2" charset="0"/>
              <a:cs typeface="Arial"/>
              <a:sym typeface="Arial"/>
            </a:endParaRPr>
          </a:p>
        </p:txBody>
      </p:sp>
      <p:sp>
        <p:nvSpPr>
          <p:cNvPr id="3" name="Text Placeholder 2"/>
          <p:cNvSpPr>
            <a:spLocks noGrp="1"/>
          </p:cNvSpPr>
          <p:nvPr>
            <p:ph type="body" idx="1"/>
          </p:nvPr>
        </p:nvSpPr>
        <p:spPr>
          <a:xfrm>
            <a:off x="5139267" y="1563983"/>
            <a:ext cx="6366933" cy="4151017"/>
          </a:xfrm>
        </p:spPr>
        <p:txBody>
          <a:bodyPr/>
          <a:lstStyle/>
          <a:p>
            <a:pPr algn="just">
              <a:buClr>
                <a:schemeClr val="accent1"/>
              </a:buClr>
            </a:pPr>
            <a:r>
              <a:rPr lang="vi-VN" sz="1800" b="1"/>
              <a:t>Gội đầu đúng cách: </a:t>
            </a:r>
            <a:r>
              <a:rPr lang="vi-VN" sz="1800"/>
              <a:t>Động tác gội đầu cần thực hiện nhẹ nhàng kết hợp massage da đầu để kích thích nang tóc hấp thu dinh dưỡng. Không cào, chà xát mái tóc và da đầu mạnh đến mức gây đau rát. Sau khi gội đầu, hãy lau tóc và gỡ rồi nhẹ nhàng.</a:t>
            </a:r>
          </a:p>
          <a:p>
            <a:pPr marL="169329" indent="0" algn="just">
              <a:buClr>
                <a:schemeClr val="accent1"/>
              </a:buClr>
              <a:buNone/>
            </a:pPr>
            <a:r>
              <a:rPr lang="vi-VN" sz="1800" i="1"/>
              <a:t>Lưu ý</a:t>
            </a:r>
            <a:r>
              <a:rPr lang="vi-VN" sz="1800"/>
              <a:t>: Sau khi gội không nên sấy tóc quá khô mà tốt nhất hãy để tóc khô tự nhiên hoặc dùng máy sấy tóc công nghệ Ion giúp bảo vệ tóc tốt hơn</a:t>
            </a:r>
            <a:r>
              <a:rPr lang="vi-VN" sz="1800" smtClean="0"/>
              <a:t> </a:t>
            </a:r>
            <a:endParaRPr lang="en-US" sz="1800" smtClean="0"/>
          </a:p>
          <a:p>
            <a:pPr algn="just">
              <a:buClr>
                <a:schemeClr val="accent1"/>
              </a:buClr>
            </a:pPr>
            <a:r>
              <a:rPr lang="vi-VN" sz="1800" b="1" smtClean="0"/>
              <a:t>Tăng cường dinh dưỡng chăm sóc tóc hư tổn: </a:t>
            </a:r>
            <a:r>
              <a:rPr lang="vi-VN" sz="1800" smtClean="0"/>
              <a:t>Bổ sung các chất dinh dưỡng thiết yếu cho mái tóc từ bên trong và bên ngoài như cũng là một cách hiệu quả để tạm biệt mái tóc hư tổn. Bạn có thể sử dụng những sản phẩm chăm sóc tóc chuyên dụng như serum dưỡng tóc, vitamin H hoặc các loại tinh dầu thiên nhiên lành tính</a:t>
            </a:r>
            <a:endParaRPr lang="vi-VN" sz="18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1563983"/>
            <a:ext cx="4478867" cy="3111320"/>
          </a:xfrm>
          <a:prstGeom prst="rect">
            <a:avLst/>
          </a:prstGeom>
        </p:spPr>
      </p:pic>
    </p:spTree>
    <p:extLst>
      <p:ext uri="{BB962C8B-B14F-4D97-AF65-F5344CB8AC3E}">
        <p14:creationId xmlns:p14="http://schemas.microsoft.com/office/powerpoint/2010/main" val="27929411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799" y="542964"/>
            <a:ext cx="9823933" cy="528400"/>
          </a:xfrm>
        </p:spPr>
        <p:txBody>
          <a:bodyPr/>
          <a:lstStyle/>
          <a:p>
            <a:pPr lvl="0"/>
            <a:r>
              <a:rPr lang="vi-VN" sz="2800"/>
              <a:t>Cách lựa chọn các sản phẩm chăm sóc tóc hư </a:t>
            </a:r>
            <a:r>
              <a:rPr lang="vi-VN" sz="2800" smtClean="0"/>
              <a:t>tổn</a:t>
            </a:r>
            <a:endParaRPr lang="en-US" sz="2800"/>
          </a:p>
        </p:txBody>
      </p:sp>
      <p:sp>
        <p:nvSpPr>
          <p:cNvPr id="3" name="Text Placeholder 2"/>
          <p:cNvSpPr>
            <a:spLocks noGrp="1"/>
          </p:cNvSpPr>
          <p:nvPr>
            <p:ph type="body" idx="1"/>
          </p:nvPr>
        </p:nvSpPr>
        <p:spPr>
          <a:xfrm>
            <a:off x="5551533" y="1886199"/>
            <a:ext cx="5201134" cy="2093134"/>
          </a:xfrm>
        </p:spPr>
        <p:txBody>
          <a:bodyPr/>
          <a:lstStyle/>
          <a:p>
            <a:pPr algn="just">
              <a:lnSpc>
                <a:spcPct val="130000"/>
              </a:lnSpc>
              <a:buClr>
                <a:schemeClr val="accent1"/>
              </a:buClr>
            </a:pPr>
            <a:r>
              <a:rPr lang="en-US" sz="1800" b="1" smtClean="0"/>
              <a:t>Chọn dầu gội: </a:t>
            </a:r>
            <a:r>
              <a:rPr lang="en-US" sz="1800" smtClean="0"/>
              <a:t>Chọn các loại dầu gội dịu nhẹ, bổ sung dưỡng chất phục hồi tóc như dầu gội Amla Detox…</a:t>
            </a:r>
          </a:p>
          <a:p>
            <a:pPr algn="just">
              <a:lnSpc>
                <a:spcPct val="130000"/>
              </a:lnSpc>
              <a:buClr>
                <a:schemeClr val="accent1"/>
              </a:buClr>
            </a:pPr>
            <a:r>
              <a:rPr lang="en-US" sz="1800" b="1" smtClean="0"/>
              <a:t>Chọn dầu xả: </a:t>
            </a:r>
            <a:r>
              <a:rPr lang="en-US" sz="1800" smtClean="0"/>
              <a:t>Cung cấp dưỡng chất phục hồi tóc hư tổn: Vitamin B5, chiết xuất Amla, Redensyl.</a:t>
            </a:r>
          </a:p>
          <a:p>
            <a:pPr algn="just">
              <a:lnSpc>
                <a:spcPct val="130000"/>
              </a:lnSpc>
              <a:buClr>
                <a:schemeClr val="accent1"/>
              </a:buClr>
            </a:pPr>
            <a:r>
              <a:rPr lang="en-US" sz="1800" smtClean="0"/>
              <a:t>Chọn serum, dầu dưỡng tóc có chứa các hoạt chất phục hồi tóc hư tổn.</a:t>
            </a:r>
            <a:endParaRPr lang="en-US" sz="180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8799" y="1540933"/>
            <a:ext cx="3948068" cy="3948068"/>
          </a:xfrm>
          <a:prstGeom prst="rect">
            <a:avLst/>
          </a:prstGeom>
        </p:spPr>
      </p:pic>
    </p:spTree>
    <p:extLst>
      <p:ext uri="{BB962C8B-B14F-4D97-AF65-F5344CB8AC3E}">
        <p14:creationId xmlns:p14="http://schemas.microsoft.com/office/powerpoint/2010/main" val="2960368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4734DF2-098D-40A7-8250-B6AB67142D51}"/>
              </a:ext>
            </a:extLst>
          </p:cNvPr>
          <p:cNvSpPr>
            <a:spLocks noGrp="1"/>
          </p:cNvSpPr>
          <p:nvPr>
            <p:ph type="title"/>
          </p:nvPr>
        </p:nvSpPr>
        <p:spPr>
          <a:xfrm>
            <a:off x="1075013" y="508747"/>
            <a:ext cx="8993223" cy="528400"/>
          </a:xfrm>
        </p:spPr>
        <p:txBody>
          <a:bodyPr wrap="square" anchor="ctr">
            <a:normAutofit/>
          </a:bodyPr>
          <a:lstStyle/>
          <a:p>
            <a:pPr lvl="0">
              <a:lnSpc>
                <a:spcPct val="100000"/>
              </a:lnSpc>
              <a:buClrTx/>
              <a:buSzTx/>
              <a:defRPr/>
            </a:pPr>
            <a:r>
              <a:rPr lang="en-US" sz="2800"/>
              <a:t>Tóc óng ả và suôn mượt là nhờ </a:t>
            </a:r>
            <a:r>
              <a:rPr lang="en-US" sz="2800" smtClean="0"/>
              <a:t>đâu?</a:t>
            </a:r>
            <a:endParaRPr lang="en-US" sz="2800" b="0" kern="1200" dirty="0">
              <a:solidFill>
                <a:prstClr val="black"/>
              </a:solidFill>
              <a:latin typeface="Arial" panose="020B0604020202020204"/>
              <a:ea typeface="#9Slide02 Noi dung dai" panose="02000000000000000000" pitchFamily="2" charset="0"/>
              <a:cs typeface="Arial"/>
              <a:sym typeface="Arial"/>
            </a:endParaRPr>
          </a:p>
        </p:txBody>
      </p:sp>
      <p:sp>
        <p:nvSpPr>
          <p:cNvPr id="10" name="Rectangle 9">
            <a:extLst>
              <a:ext uri="{FF2B5EF4-FFF2-40B4-BE49-F238E27FC236}">
                <a16:creationId xmlns:a16="http://schemas.microsoft.com/office/drawing/2014/main" id="{B0F67A49-A0BA-4923-9902-4E28C09A4569}"/>
              </a:ext>
            </a:extLst>
          </p:cNvPr>
          <p:cNvSpPr/>
          <p:nvPr/>
        </p:nvSpPr>
        <p:spPr>
          <a:xfrm>
            <a:off x="4910411" y="1511610"/>
            <a:ext cx="5791456" cy="2056204"/>
          </a:xfrm>
          <a:prstGeom prst="rect">
            <a:avLst/>
          </a:prstGeom>
        </p:spPr>
        <p:txBody>
          <a:bodyPr wrap="square">
            <a:spAutoFit/>
          </a:bodyPr>
          <a:lstStyle/>
          <a:p>
            <a:pPr marL="0" marR="0" lvl="0" indent="0" algn="just" defTabSz="914400" rtl="0" eaLnBrk="1" fontAlgn="auto" latinLnBrk="0" hangingPunct="1">
              <a:lnSpc>
                <a:spcPct val="120000"/>
              </a:lnSpc>
              <a:spcBef>
                <a:spcPts val="300"/>
              </a:spcBef>
              <a:spcAft>
                <a:spcPts val="300"/>
              </a:spcAft>
              <a:buClrTx/>
              <a:buSzTx/>
              <a:buFontTx/>
              <a:buNone/>
              <a:tabLst/>
              <a:defRPr/>
            </a:pPr>
            <a:r>
              <a:rPr kumimoji="0" lang="vi-VN" sz="1800" b="1" i="0" u="none" strike="noStrike" kern="1200" cap="none" spc="0" normalizeH="0" baseline="0" noProof="0">
                <a:ln>
                  <a:noFill/>
                </a:ln>
                <a:solidFill>
                  <a:srgbClr val="000000"/>
                </a:solidFill>
                <a:effectLst/>
                <a:uLnTx/>
                <a:uFillTx/>
                <a:latin typeface="+mj-lt"/>
                <a:ea typeface="+mn-ea"/>
                <a:cs typeface="+mn-cs"/>
              </a:rPr>
              <a:t>Sợi tóc bóng mượt và óng ả hay không là nhờ lớp biểu bì. </a:t>
            </a:r>
            <a:r>
              <a:rPr kumimoji="0" lang="vi-VN" sz="1800" b="0" i="0" u="none" strike="noStrike" kern="1200" cap="none" spc="0" normalizeH="0" baseline="0" noProof="0">
                <a:ln>
                  <a:noFill/>
                </a:ln>
                <a:solidFill>
                  <a:srgbClr val="000000"/>
                </a:solidFill>
                <a:effectLst/>
                <a:uLnTx/>
                <a:uFillTx/>
                <a:latin typeface="+mj-lt"/>
                <a:ea typeface="+mn-ea"/>
                <a:cs typeface="+mn-cs"/>
              </a:rPr>
              <a:t>Các hóa chất trong thuốc nhuộm, dầu gội, tia tử ngoại mặt trời, nhiệt từ máy sấy, chất clo trong nước hồ bơi… đều có thể làm mất chất kết dính KIT khiến cho các vảy keratin bị bong ra, tóc bị hư tổn, xơ xác, dễ rối, không còn mượt mà và khó chải</a:t>
            </a:r>
            <a:r>
              <a:rPr kumimoji="0" lang="vi-VN" sz="1800" b="0" i="0" u="none" strike="noStrike" kern="1200" cap="none" spc="0" normalizeH="0" baseline="0" noProof="0" smtClean="0">
                <a:ln>
                  <a:noFill/>
                </a:ln>
                <a:solidFill>
                  <a:srgbClr val="000000"/>
                </a:solidFill>
                <a:effectLst/>
                <a:uLnTx/>
                <a:uFillTx/>
                <a:latin typeface="+mj-lt"/>
                <a:ea typeface="+mn-ea"/>
                <a:cs typeface="+mn-cs"/>
              </a:rPr>
              <a:t>.</a:t>
            </a:r>
            <a:endParaRPr kumimoji="0" lang="vi-VN" sz="1800" b="0" i="0" u="none" strike="noStrike" kern="1200" cap="none" spc="0" normalizeH="0" baseline="0" noProof="0">
              <a:ln>
                <a:noFill/>
              </a:ln>
              <a:solidFill>
                <a:srgbClr val="000000"/>
              </a:solidFill>
              <a:effectLst/>
              <a:uLnTx/>
              <a:uFillTx/>
              <a:latin typeface="+mj-lt"/>
              <a:ea typeface="+mn-ea"/>
              <a:cs typeface="+mn-cs"/>
            </a:endParaRPr>
          </a:p>
        </p:txBody>
      </p:sp>
      <p:sp>
        <p:nvSpPr>
          <p:cNvPr id="3" name="Rectangle 2"/>
          <p:cNvSpPr/>
          <p:nvPr/>
        </p:nvSpPr>
        <p:spPr>
          <a:xfrm>
            <a:off x="4910411" y="3765798"/>
            <a:ext cx="5791456" cy="1391407"/>
          </a:xfrm>
          <a:prstGeom prst="rect">
            <a:avLst/>
          </a:prstGeom>
        </p:spPr>
        <p:txBody>
          <a:bodyPr wrap="square">
            <a:spAutoFit/>
          </a:bodyPr>
          <a:lstStyle/>
          <a:p>
            <a:pPr lvl="0" algn="just">
              <a:lnSpc>
                <a:spcPct val="120000"/>
              </a:lnSpc>
              <a:spcBef>
                <a:spcPts val="300"/>
              </a:spcBef>
              <a:spcAft>
                <a:spcPts val="300"/>
              </a:spcAft>
              <a:defRPr/>
            </a:pPr>
            <a:r>
              <a:rPr lang="vi-VN">
                <a:solidFill>
                  <a:srgbClr val="000000"/>
                </a:solidFill>
              </a:rPr>
              <a:t>Bản thân sợi tóc (phần thân tóc) là</a:t>
            </a:r>
            <a:r>
              <a:rPr lang="vi-VN" b="1">
                <a:solidFill>
                  <a:srgbClr val="000000"/>
                </a:solidFill>
              </a:rPr>
              <a:t> một </a:t>
            </a:r>
            <a:r>
              <a:rPr lang="vi-VN" b="1" i="1">
                <a:solidFill>
                  <a:srgbClr val="000000"/>
                </a:solidFill>
              </a:rPr>
              <a:t>cấu trúc “chết”</a:t>
            </a:r>
            <a:r>
              <a:rPr lang="vi-VN" b="1">
                <a:solidFill>
                  <a:srgbClr val="000000"/>
                </a:solidFill>
              </a:rPr>
              <a:t> </a:t>
            </a:r>
            <a:r>
              <a:rPr lang="vi-VN">
                <a:solidFill>
                  <a:srgbClr val="000000"/>
                </a:solidFill>
              </a:rPr>
              <a:t>nên không tự phục hồi được. Vì vậy dầu xả hoặc kem xả có chứa silicon, tinh dầu và một số chất khác sẽ giúp giữ ẩm và làm tóc mượt trở lại.</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6336" y="1325014"/>
            <a:ext cx="3220197" cy="2694451"/>
          </a:xfrm>
          <a:prstGeom prst="rect">
            <a:avLst/>
          </a:prstGeom>
        </p:spPr>
      </p:pic>
      <p:pic>
        <p:nvPicPr>
          <p:cNvPr id="7" name="Picture 6">
            <a:extLst>
              <a:ext uri="{FF2B5EF4-FFF2-40B4-BE49-F238E27FC236}">
                <a16:creationId xmlns:a16="http://schemas.microsoft.com/office/drawing/2014/main" id="{ED2D29D3-0978-451E-9C24-5A371BAD042D}"/>
              </a:ext>
            </a:extLst>
          </p:cNvPr>
          <p:cNvPicPr>
            <a:picLocks noChangeAspect="1"/>
          </p:cNvPicPr>
          <p:nvPr/>
        </p:nvPicPr>
        <p:blipFill rotWithShape="1">
          <a:blip r:embed="rId3">
            <a:extLst>
              <a:ext uri="{28A0092B-C50C-407E-A947-70E740481C1C}">
                <a14:useLocalDpi xmlns:a14="http://schemas.microsoft.com/office/drawing/2010/main" val="0"/>
              </a:ext>
            </a:extLst>
          </a:blip>
          <a:srcRect l="50066" t="1716" r="-166" b="343"/>
          <a:stretch/>
        </p:blipFill>
        <p:spPr>
          <a:xfrm>
            <a:off x="1075013" y="3901265"/>
            <a:ext cx="3244952" cy="2416164"/>
          </a:xfrm>
          <a:prstGeom prst="rect">
            <a:avLst/>
          </a:prstGeom>
        </p:spPr>
      </p:pic>
    </p:spTree>
    <p:extLst>
      <p:ext uri="{BB962C8B-B14F-4D97-AF65-F5344CB8AC3E}">
        <p14:creationId xmlns:p14="http://schemas.microsoft.com/office/powerpoint/2010/main" val="245515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406834" y="465666"/>
            <a:ext cx="7380323" cy="987742"/>
          </a:xfrm>
        </p:spPr>
        <p:txBody>
          <a:bodyPr/>
          <a:lstStyle/>
          <a:p>
            <a:pPr algn="ctr">
              <a:lnSpc>
                <a:spcPct val="100000"/>
              </a:lnSpc>
            </a:pPr>
            <a:r>
              <a:rPr lang="en-US" sz="3200" err="1"/>
              <a:t>Bài</a:t>
            </a:r>
            <a:r>
              <a:rPr lang="en-US" sz="3200"/>
              <a:t> </a:t>
            </a:r>
            <a:r>
              <a:rPr lang="en-US" sz="3200" smtClean="0"/>
              <a:t>6</a:t>
            </a:r>
            <a:r>
              <a:rPr lang="en-US" sz="3200"/>
              <a:t/>
            </a:r>
            <a:br>
              <a:rPr lang="en-US" sz="3200"/>
            </a:br>
            <a:r>
              <a:rPr lang="vi-VN" sz="3200" cap="all"/>
              <a:t>Da đầu &amp; tóc dầu</a:t>
            </a:r>
            <a:endParaRPr lang="en-US" sz="3200" cap="all" dirty="0"/>
          </a:p>
        </p:txBody>
      </p:sp>
      <p:pic>
        <p:nvPicPr>
          <p:cNvPr id="1026" name="Picture 2" descr="Tuyệt chiêu xử lý tóc dầu cho nàng tự tin trong những ngày Xuân đến – Look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1568" y="1811326"/>
            <a:ext cx="6858812" cy="4572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4697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A895E2-0A19-4CCF-81F8-C2DC4D8DA853}"/>
              </a:ext>
            </a:extLst>
          </p:cNvPr>
          <p:cNvSpPr txBox="1"/>
          <p:nvPr/>
        </p:nvSpPr>
        <p:spPr>
          <a:xfrm>
            <a:off x="425660" y="312003"/>
            <a:ext cx="7894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300" normalizeH="0" baseline="0" noProof="0" dirty="0">
                <a:ln>
                  <a:noFill/>
                </a:ln>
                <a:solidFill>
                  <a:srgbClr val="549E39">
                    <a:lumMod val="75000"/>
                  </a:srgbClr>
                </a:solidFill>
                <a:effectLst/>
                <a:uLnTx/>
                <a:uFillTx/>
                <a:latin typeface="Arial" panose="020B0604020202020204"/>
                <a:ea typeface="+mn-ea"/>
                <a:cs typeface="Arial"/>
                <a:sym typeface="Arial"/>
              </a:rPr>
              <a:t>NỘI DUNG</a:t>
            </a:r>
            <a:endParaRPr kumimoji="0" lang="en-US" sz="2800" b="1" i="0" u="none" strike="noStrike" kern="1200" cap="none" spc="300" normalizeH="0" baseline="0" noProof="0" dirty="0">
              <a:ln>
                <a:noFill/>
              </a:ln>
              <a:solidFill>
                <a:srgbClr val="549E39">
                  <a:lumMod val="75000"/>
                </a:srgbClr>
              </a:solidFill>
              <a:effectLst/>
              <a:uLnTx/>
              <a:uFillTx/>
              <a:latin typeface="Arial" panose="020B0604020202020204"/>
              <a:ea typeface="+mn-ea"/>
              <a:cs typeface="Arial"/>
              <a:sym typeface="Arial"/>
            </a:endParaRPr>
          </a:p>
        </p:txBody>
      </p:sp>
      <p:cxnSp>
        <p:nvCxnSpPr>
          <p:cNvPr id="3" name="Straight Connector 2">
            <a:extLst>
              <a:ext uri="{FF2B5EF4-FFF2-40B4-BE49-F238E27FC236}">
                <a16:creationId xmlns:a16="http://schemas.microsoft.com/office/drawing/2014/main" id="{25021374-3EAB-4854-9FF7-099C840E7B59}"/>
              </a:ext>
            </a:extLst>
          </p:cNvPr>
          <p:cNvCxnSpPr/>
          <p:nvPr/>
        </p:nvCxnSpPr>
        <p:spPr>
          <a:xfrm>
            <a:off x="593782" y="1092654"/>
            <a:ext cx="176841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A60D0E80-48B8-44E3-AF9C-48CD20DE94A0}"/>
              </a:ext>
            </a:extLst>
          </p:cNvPr>
          <p:cNvSpPr/>
          <p:nvPr/>
        </p:nvSpPr>
        <p:spPr>
          <a:xfrm>
            <a:off x="1946564" y="1479427"/>
            <a:ext cx="700089" cy="70008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Oval 4">
            <a:extLst>
              <a:ext uri="{FF2B5EF4-FFF2-40B4-BE49-F238E27FC236}">
                <a16:creationId xmlns:a16="http://schemas.microsoft.com/office/drawing/2014/main" id="{0B4A6177-DE39-4CF2-AA89-BAA4B2D9149F}"/>
              </a:ext>
            </a:extLst>
          </p:cNvPr>
          <p:cNvSpPr/>
          <p:nvPr/>
        </p:nvSpPr>
        <p:spPr>
          <a:xfrm>
            <a:off x="1947842" y="2544583"/>
            <a:ext cx="700089" cy="700089"/>
          </a:xfrm>
          <a:prstGeom prst="ellipse">
            <a:avLst/>
          </a:prstGeom>
          <a:solidFill>
            <a:schemeClr val="accent1"/>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89B1"/>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9D322FD6-EC3A-447D-A749-9080ABD2ADA2}"/>
              </a:ext>
            </a:extLst>
          </p:cNvPr>
          <p:cNvSpPr txBox="1"/>
          <p:nvPr/>
        </p:nvSpPr>
        <p:spPr>
          <a:xfrm>
            <a:off x="2093681" y="1537083"/>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1</a:t>
            </a:r>
          </a:p>
        </p:txBody>
      </p:sp>
      <p:sp>
        <p:nvSpPr>
          <p:cNvPr id="7" name="TextBox 6">
            <a:extLst>
              <a:ext uri="{FF2B5EF4-FFF2-40B4-BE49-F238E27FC236}">
                <a16:creationId xmlns:a16="http://schemas.microsoft.com/office/drawing/2014/main" id="{6D464903-81C3-4A0B-A494-58169BD30F40}"/>
              </a:ext>
            </a:extLst>
          </p:cNvPr>
          <p:cNvSpPr txBox="1"/>
          <p:nvPr/>
        </p:nvSpPr>
        <p:spPr>
          <a:xfrm>
            <a:off x="2821222" y="1644804"/>
            <a:ext cx="804074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Nhận biệt da đầu dầu. Tóc bết có phải là do dầu da đầu không?</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
        <p:nvSpPr>
          <p:cNvPr id="8" name="Oval 7">
            <a:extLst>
              <a:ext uri="{FF2B5EF4-FFF2-40B4-BE49-F238E27FC236}">
                <a16:creationId xmlns:a16="http://schemas.microsoft.com/office/drawing/2014/main" id="{A60D0E80-48B8-44E3-AF9C-48CD20DE94A0}"/>
              </a:ext>
            </a:extLst>
          </p:cNvPr>
          <p:cNvSpPr/>
          <p:nvPr/>
        </p:nvSpPr>
        <p:spPr>
          <a:xfrm>
            <a:off x="1946564" y="3559134"/>
            <a:ext cx="700089" cy="70008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TextBox 8">
            <a:extLst>
              <a:ext uri="{FF2B5EF4-FFF2-40B4-BE49-F238E27FC236}">
                <a16:creationId xmlns:a16="http://schemas.microsoft.com/office/drawing/2014/main" id="{9D322FD6-EC3A-447D-A749-9080ABD2ADA2}"/>
              </a:ext>
            </a:extLst>
          </p:cNvPr>
          <p:cNvSpPr txBox="1"/>
          <p:nvPr/>
        </p:nvSpPr>
        <p:spPr>
          <a:xfrm>
            <a:off x="2093681" y="3616790"/>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3</a:t>
            </a:r>
          </a:p>
        </p:txBody>
      </p:sp>
      <p:sp>
        <p:nvSpPr>
          <p:cNvPr id="10" name="TextBox 9">
            <a:extLst>
              <a:ext uri="{FF2B5EF4-FFF2-40B4-BE49-F238E27FC236}">
                <a16:creationId xmlns:a16="http://schemas.microsoft.com/office/drawing/2014/main" id="{9D322FD6-EC3A-447D-A749-9080ABD2ADA2}"/>
              </a:ext>
            </a:extLst>
          </p:cNvPr>
          <p:cNvSpPr txBox="1"/>
          <p:nvPr/>
        </p:nvSpPr>
        <p:spPr>
          <a:xfrm>
            <a:off x="2093681" y="2605070"/>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2</a:t>
            </a:r>
          </a:p>
        </p:txBody>
      </p:sp>
      <p:sp>
        <p:nvSpPr>
          <p:cNvPr id="11" name="Oval 10">
            <a:extLst>
              <a:ext uri="{FF2B5EF4-FFF2-40B4-BE49-F238E27FC236}">
                <a16:creationId xmlns:a16="http://schemas.microsoft.com/office/drawing/2014/main" id="{0B4A6177-DE39-4CF2-AA89-BAA4B2D9149F}"/>
              </a:ext>
            </a:extLst>
          </p:cNvPr>
          <p:cNvSpPr/>
          <p:nvPr/>
        </p:nvSpPr>
        <p:spPr>
          <a:xfrm>
            <a:off x="1946564" y="4624290"/>
            <a:ext cx="700089" cy="700089"/>
          </a:xfrm>
          <a:prstGeom prst="ellipse">
            <a:avLst/>
          </a:prstGeom>
          <a:solidFill>
            <a:schemeClr val="accent1"/>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89B1"/>
              </a:solidFill>
              <a:effectLst/>
              <a:uLnTx/>
              <a:uFillTx/>
              <a:latin typeface="Calibri" panose="020F0502020204030204"/>
              <a:ea typeface="+mn-ea"/>
              <a:cs typeface="+mn-cs"/>
              <a:sym typeface="Arial"/>
            </a:endParaRPr>
          </a:p>
        </p:txBody>
      </p:sp>
      <p:sp>
        <p:nvSpPr>
          <p:cNvPr id="12" name="TextBox 11">
            <a:extLst>
              <a:ext uri="{FF2B5EF4-FFF2-40B4-BE49-F238E27FC236}">
                <a16:creationId xmlns:a16="http://schemas.microsoft.com/office/drawing/2014/main" id="{9D322FD6-EC3A-447D-A749-9080ABD2ADA2}"/>
              </a:ext>
            </a:extLst>
          </p:cNvPr>
          <p:cNvSpPr txBox="1"/>
          <p:nvPr/>
        </p:nvSpPr>
        <p:spPr>
          <a:xfrm>
            <a:off x="2093680" y="4670634"/>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4</a:t>
            </a:r>
          </a:p>
        </p:txBody>
      </p:sp>
      <p:sp>
        <p:nvSpPr>
          <p:cNvPr id="13" name="TextBox 12">
            <a:extLst>
              <a:ext uri="{FF2B5EF4-FFF2-40B4-BE49-F238E27FC236}">
                <a16:creationId xmlns:a16="http://schemas.microsoft.com/office/drawing/2014/main" id="{6D464903-81C3-4A0B-A494-58169BD30F40}"/>
              </a:ext>
            </a:extLst>
          </p:cNvPr>
          <p:cNvSpPr txBox="1"/>
          <p:nvPr/>
        </p:nvSpPr>
        <p:spPr>
          <a:xfrm>
            <a:off x="2838083" y="4658526"/>
            <a:ext cx="8040742" cy="52245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Da đầu dầu có gây ra tình trạng mụn da đầu không?</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
        <p:nvSpPr>
          <p:cNvPr id="14" name="TextBox 13">
            <a:extLst>
              <a:ext uri="{FF2B5EF4-FFF2-40B4-BE49-F238E27FC236}">
                <a16:creationId xmlns:a16="http://schemas.microsoft.com/office/drawing/2014/main" id="{6D464903-81C3-4A0B-A494-58169BD30F40}"/>
              </a:ext>
            </a:extLst>
          </p:cNvPr>
          <p:cNvSpPr txBox="1"/>
          <p:nvPr/>
        </p:nvSpPr>
        <p:spPr>
          <a:xfrm>
            <a:off x="2838083" y="2674193"/>
            <a:ext cx="80407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Nguyên nhân dẫn da đầu dầu là do đâu? </a:t>
            </a:r>
            <a:endParaRPr kumimoji="0" lang="en-US" sz="2400" b="0" i="0" u="none" strike="noStrike" kern="1200" cap="none" spc="0" normalizeH="0" baseline="0" noProof="0" dirty="0">
              <a:ln>
                <a:noFill/>
              </a:ln>
              <a:solidFill>
                <a:prstClr val="black"/>
              </a:solidFill>
              <a:effectLst/>
              <a:uLnTx/>
              <a:uFillTx/>
              <a:latin typeface="Arial"/>
              <a:ea typeface="#9Slide02 Noi dung dai" panose="02000000000000000000" pitchFamily="2" charset="0"/>
              <a:cs typeface="Arial"/>
              <a:sym typeface="Arial"/>
            </a:endParaRPr>
          </a:p>
        </p:txBody>
      </p:sp>
      <p:sp>
        <p:nvSpPr>
          <p:cNvPr id="16" name="TextBox 15">
            <a:extLst>
              <a:ext uri="{FF2B5EF4-FFF2-40B4-BE49-F238E27FC236}">
                <a16:creationId xmlns:a16="http://schemas.microsoft.com/office/drawing/2014/main" id="{6D464903-81C3-4A0B-A494-58169BD30F40}"/>
              </a:ext>
            </a:extLst>
          </p:cNvPr>
          <p:cNvSpPr txBox="1"/>
          <p:nvPr/>
        </p:nvSpPr>
        <p:spPr>
          <a:xfrm>
            <a:off x="2838083" y="3703582"/>
            <a:ext cx="80407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Tại sao gội đầu hàng ngày vẫn không hết tình trạng dầu?</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
        <p:nvSpPr>
          <p:cNvPr id="17" name="Oval 16">
            <a:extLst>
              <a:ext uri="{FF2B5EF4-FFF2-40B4-BE49-F238E27FC236}">
                <a16:creationId xmlns:a16="http://schemas.microsoft.com/office/drawing/2014/main" id="{0B4A6177-DE39-4CF2-AA89-BAA4B2D9149F}"/>
              </a:ext>
            </a:extLst>
          </p:cNvPr>
          <p:cNvSpPr/>
          <p:nvPr/>
        </p:nvSpPr>
        <p:spPr>
          <a:xfrm>
            <a:off x="1955271" y="5717213"/>
            <a:ext cx="700089" cy="700089"/>
          </a:xfrm>
          <a:prstGeom prst="ellipse">
            <a:avLst/>
          </a:prstGeom>
          <a:solidFill>
            <a:schemeClr val="accent1"/>
          </a:solidFill>
          <a:ln>
            <a:noFill/>
          </a:ln>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989B1"/>
              </a:solidFill>
              <a:effectLst/>
              <a:uLnTx/>
              <a:uFillTx/>
              <a:latin typeface="Calibri" panose="020F0502020204030204"/>
              <a:ea typeface="+mn-ea"/>
              <a:cs typeface="+mn-cs"/>
              <a:sym typeface="Arial"/>
            </a:endParaRPr>
          </a:p>
        </p:txBody>
      </p:sp>
      <p:sp>
        <p:nvSpPr>
          <p:cNvPr id="18" name="TextBox 17">
            <a:extLst>
              <a:ext uri="{FF2B5EF4-FFF2-40B4-BE49-F238E27FC236}">
                <a16:creationId xmlns:a16="http://schemas.microsoft.com/office/drawing/2014/main" id="{9D322FD6-EC3A-447D-A749-9080ABD2ADA2}"/>
              </a:ext>
            </a:extLst>
          </p:cNvPr>
          <p:cNvSpPr txBox="1"/>
          <p:nvPr/>
        </p:nvSpPr>
        <p:spPr>
          <a:xfrm>
            <a:off x="2093681" y="5774869"/>
            <a:ext cx="49870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a:ea typeface="#9Slide02 Noi dung dai" panose="02000000000000000000" pitchFamily="2" charset="0"/>
                <a:cs typeface="Arial"/>
                <a:sym typeface="Arial"/>
              </a:rPr>
              <a:t>5</a:t>
            </a:r>
          </a:p>
        </p:txBody>
      </p:sp>
      <p:sp>
        <p:nvSpPr>
          <p:cNvPr id="19" name="TextBox 18">
            <a:extLst>
              <a:ext uri="{FF2B5EF4-FFF2-40B4-BE49-F238E27FC236}">
                <a16:creationId xmlns:a16="http://schemas.microsoft.com/office/drawing/2014/main" id="{6D464903-81C3-4A0B-A494-58169BD30F40}"/>
              </a:ext>
            </a:extLst>
          </p:cNvPr>
          <p:cNvSpPr txBox="1"/>
          <p:nvPr/>
        </p:nvSpPr>
        <p:spPr>
          <a:xfrm>
            <a:off x="2846790" y="5751449"/>
            <a:ext cx="8040742" cy="522451"/>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a:ea typeface="+mn-ea"/>
                <a:cs typeface="+mn-cs"/>
              </a:rPr>
              <a:t>Lựa chọn sản phẩm phù hợp cho da đầu dầu</a:t>
            </a:r>
            <a:endParaRPr kumimoji="0" lang="en-US" sz="2400" b="0" i="0" u="none" strike="noStrike" kern="1200" cap="none" spc="0" normalizeH="0" baseline="0" noProof="0" dirty="0">
              <a:ln>
                <a:noFill/>
              </a:ln>
              <a:solidFill>
                <a:prstClr val="black"/>
              </a:solidFill>
              <a:effectLst/>
              <a:uLnTx/>
              <a:uFillTx/>
              <a:latin typeface="Arial" panose="020B0604020202020204"/>
              <a:ea typeface="#9Slide02 Noi dung dai" panose="02000000000000000000" pitchFamily="2" charset="0"/>
              <a:cs typeface="Arial"/>
              <a:sym typeface="Arial"/>
            </a:endParaRPr>
          </a:p>
        </p:txBody>
      </p:sp>
    </p:spTree>
    <p:extLst>
      <p:ext uri="{BB962C8B-B14F-4D97-AF65-F5344CB8AC3E}">
        <p14:creationId xmlns:p14="http://schemas.microsoft.com/office/powerpoint/2010/main" val="123339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1000"/>
                                        <p:tgtEl>
                                          <p:spTgt spid="12"/>
                                        </p:tgtEl>
                                      </p:cBhvr>
                                    </p:animEffect>
                                    <p:anim calcmode="lin" valueType="num">
                                      <p:cBhvr>
                                        <p:cTn id="59" dur="1000" fill="hold"/>
                                        <p:tgtEl>
                                          <p:spTgt spid="12"/>
                                        </p:tgtEl>
                                        <p:attrNameLst>
                                          <p:attrName>ppt_x</p:attrName>
                                        </p:attrNameLst>
                                      </p:cBhvr>
                                      <p:tavLst>
                                        <p:tav tm="0">
                                          <p:val>
                                            <p:strVal val="#ppt_x"/>
                                          </p:val>
                                        </p:tav>
                                        <p:tav tm="100000">
                                          <p:val>
                                            <p:strVal val="#ppt_x"/>
                                          </p:val>
                                        </p:tav>
                                      </p:tavLst>
                                    </p:anim>
                                    <p:anim calcmode="lin" valueType="num">
                                      <p:cBhvr>
                                        <p:cTn id="60" dur="1000" fill="hold"/>
                                        <p:tgtEl>
                                          <p:spTgt spid="1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1000"/>
                                        <p:tgtEl>
                                          <p:spTgt spid="18"/>
                                        </p:tgtEl>
                                      </p:cBhvr>
                                    </p:animEffect>
                                    <p:anim calcmode="lin" valueType="num">
                                      <p:cBhvr>
                                        <p:cTn id="76" dur="1000" fill="hold"/>
                                        <p:tgtEl>
                                          <p:spTgt spid="18"/>
                                        </p:tgtEl>
                                        <p:attrNameLst>
                                          <p:attrName>ppt_x</p:attrName>
                                        </p:attrNameLst>
                                      </p:cBhvr>
                                      <p:tavLst>
                                        <p:tav tm="0">
                                          <p:val>
                                            <p:strVal val="#ppt_x"/>
                                          </p:val>
                                        </p:tav>
                                        <p:tav tm="100000">
                                          <p:val>
                                            <p:strVal val="#ppt_x"/>
                                          </p:val>
                                        </p:tav>
                                      </p:tavLst>
                                    </p:anim>
                                    <p:anim calcmode="lin" valueType="num">
                                      <p:cBhvr>
                                        <p:cTn id="77" dur="1000" fill="hold"/>
                                        <p:tgtEl>
                                          <p:spTgt spid="1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1000"/>
                                        <p:tgtEl>
                                          <p:spTgt spid="17"/>
                                        </p:tgtEl>
                                      </p:cBhvr>
                                    </p:animEffect>
                                    <p:anim calcmode="lin" valueType="num">
                                      <p:cBhvr>
                                        <p:cTn id="81" dur="1000" fill="hold"/>
                                        <p:tgtEl>
                                          <p:spTgt spid="17"/>
                                        </p:tgtEl>
                                        <p:attrNameLst>
                                          <p:attrName>ppt_x</p:attrName>
                                        </p:attrNameLst>
                                      </p:cBhvr>
                                      <p:tavLst>
                                        <p:tav tm="0">
                                          <p:val>
                                            <p:strVal val="#ppt_x"/>
                                          </p:val>
                                        </p:tav>
                                        <p:tav tm="100000">
                                          <p:val>
                                            <p:strVal val="#ppt_x"/>
                                          </p:val>
                                        </p:tav>
                                      </p:tavLst>
                                    </p:anim>
                                    <p:anim calcmode="lin" valueType="num">
                                      <p:cBhvr>
                                        <p:cTn id="82" dur="1000" fill="hold"/>
                                        <p:tgtEl>
                                          <p:spTgt spid="1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9"/>
                                        </p:tgtEl>
                                        <p:attrNameLst>
                                          <p:attrName>style.visibility</p:attrName>
                                        </p:attrNameLst>
                                      </p:cBhvr>
                                      <p:to>
                                        <p:strVal val="visible"/>
                                      </p:to>
                                    </p:set>
                                    <p:animEffect transition="in" filter="fade">
                                      <p:cBhvr>
                                        <p:cTn id="85" dur="1000"/>
                                        <p:tgtEl>
                                          <p:spTgt spid="19"/>
                                        </p:tgtEl>
                                      </p:cBhvr>
                                    </p:animEffect>
                                    <p:anim calcmode="lin" valueType="num">
                                      <p:cBhvr>
                                        <p:cTn id="86" dur="1000" fill="hold"/>
                                        <p:tgtEl>
                                          <p:spTgt spid="19"/>
                                        </p:tgtEl>
                                        <p:attrNameLst>
                                          <p:attrName>ppt_x</p:attrName>
                                        </p:attrNameLst>
                                      </p:cBhvr>
                                      <p:tavLst>
                                        <p:tav tm="0">
                                          <p:val>
                                            <p:strVal val="#ppt_x"/>
                                          </p:val>
                                        </p:tav>
                                        <p:tav tm="100000">
                                          <p:val>
                                            <p:strVal val="#ppt_x"/>
                                          </p:val>
                                        </p:tav>
                                      </p:tavLst>
                                    </p:anim>
                                    <p:anim calcmode="lin" valueType="num">
                                      <p:cBhvr>
                                        <p:cTn id="8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P spid="8" grpId="0" animBg="1"/>
      <p:bldP spid="9" grpId="0"/>
      <p:bldP spid="10" grpId="0"/>
      <p:bldP spid="11" grpId="0" animBg="1"/>
      <p:bldP spid="12" grpId="0"/>
      <p:bldP spid="13" grpId="0"/>
      <p:bldP spid="14" grpId="0"/>
      <p:bldP spid="16" grpId="0"/>
      <p:bldP spid="17" grpId="0" animBg="1"/>
      <p:bldP spid="18" grpId="0"/>
      <p:bldP spid="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799" y="542964"/>
            <a:ext cx="10907667" cy="528400"/>
          </a:xfrm>
        </p:spPr>
        <p:txBody>
          <a:bodyPr/>
          <a:lstStyle/>
          <a:p>
            <a:r>
              <a:rPr lang="vi-VN" sz="2800"/>
              <a:t>Nhận biệt da đầu dầu. Tóc bết có phải là do dầu da đầu không?</a:t>
            </a:r>
            <a:endParaRPr lang="en-US" sz="2800"/>
          </a:p>
        </p:txBody>
      </p:sp>
      <p:sp>
        <p:nvSpPr>
          <p:cNvPr id="3" name="Text Placeholder 2"/>
          <p:cNvSpPr>
            <a:spLocks noGrp="1"/>
          </p:cNvSpPr>
          <p:nvPr>
            <p:ph type="body" idx="1"/>
          </p:nvPr>
        </p:nvSpPr>
        <p:spPr>
          <a:xfrm>
            <a:off x="5909736" y="1603048"/>
            <a:ext cx="5325532" cy="3821301"/>
          </a:xfrm>
        </p:spPr>
        <p:txBody>
          <a:bodyPr/>
          <a:lstStyle/>
          <a:p>
            <a:pPr algn="just">
              <a:buClr>
                <a:schemeClr val="accent1"/>
              </a:buClr>
            </a:pPr>
            <a:r>
              <a:rPr lang="vi-VN" sz="1800"/>
              <a:t>Da đầu nhờn là kết quả của việc</a:t>
            </a:r>
            <a:r>
              <a:rPr lang="vi-VN" sz="1800" b="1"/>
              <a:t> tuyến bã nhờn hoạt động quá mức</a:t>
            </a:r>
            <a:r>
              <a:rPr lang="vi-VN" sz="1800"/>
              <a:t>. Da đầu của bạn chứa các lỗ chân lông nhỏ bên dưới đó là tuyến bã nhờn, nó sản xuất một loại dầu tự nhiên gọi là bã nhờn.</a:t>
            </a:r>
          </a:p>
          <a:p>
            <a:pPr algn="just">
              <a:buClr>
                <a:schemeClr val="accent1"/>
              </a:buClr>
            </a:pPr>
            <a:r>
              <a:rPr lang="vi-VN" sz="1800"/>
              <a:t>Bã nhờn rất quan trọng để duy trì da đầu và tóc khỏe mạnh. Nhưng đôi khi, một số yếu tố nhất định có thể góp phần vào việc sản xuất quá nhiều bã nhờn trên </a:t>
            </a:r>
            <a:r>
              <a:rPr lang="vi-VN" sz="1800" smtClean="0"/>
              <a:t>da/da </a:t>
            </a:r>
            <a:r>
              <a:rPr lang="vi-VN" sz="1800"/>
              <a:t>đầu của bạn, làm cho tóc bạn nhờn. Những yếu tố này có thể đến từ cả bên trong và bên ngoài cơ </a:t>
            </a:r>
            <a:r>
              <a:rPr lang="vi-VN" sz="1800" smtClean="0"/>
              <a:t>thể</a:t>
            </a:r>
            <a:r>
              <a:rPr lang="en-US" sz="1800" smtClean="0"/>
              <a:t>.</a:t>
            </a:r>
            <a:endParaRPr lang="vi-VN" sz="180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032" y="1603048"/>
            <a:ext cx="4879601" cy="3253067"/>
          </a:xfrm>
          <a:prstGeom prst="rect">
            <a:avLst/>
          </a:prstGeom>
        </p:spPr>
      </p:pic>
    </p:spTree>
    <p:extLst>
      <p:ext uri="{BB962C8B-B14F-4D97-AF65-F5344CB8AC3E}">
        <p14:creationId xmlns:p14="http://schemas.microsoft.com/office/powerpoint/2010/main" val="26778036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800" y="593764"/>
            <a:ext cx="8014000" cy="528400"/>
          </a:xfrm>
        </p:spPr>
        <p:txBody>
          <a:bodyPr/>
          <a:lstStyle/>
          <a:p>
            <a:r>
              <a:rPr lang="vi-VN" sz="2800"/>
              <a:t>Nguyên nhân dẫn da đầu dầu là do đâu? </a:t>
            </a:r>
          </a:p>
        </p:txBody>
      </p:sp>
      <p:pic>
        <p:nvPicPr>
          <p:cNvPr id="4" name="Picture 2" descr="Tuyệt chiêu xử lý tóc dầu cho nàng tự tin trong những ngày Xuân đến – Lookme"/>
          <p:cNvPicPr>
            <a:picLocks noChangeAspect="1" noChangeArrowheads="1"/>
          </p:cNvPicPr>
          <p:nvPr/>
        </p:nvPicPr>
        <p:blipFill rotWithShape="1">
          <a:blip r:embed="rId2">
            <a:extLst>
              <a:ext uri="{28A0092B-C50C-407E-A947-70E740481C1C}">
                <a14:useLocalDpi xmlns:a14="http://schemas.microsoft.com/office/drawing/2010/main" val="0"/>
              </a:ext>
            </a:extLst>
          </a:blip>
          <a:srcRect b="4212"/>
          <a:stretch/>
        </p:blipFill>
        <p:spPr bwMode="auto">
          <a:xfrm>
            <a:off x="442569" y="1489591"/>
            <a:ext cx="5728511" cy="3658141"/>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6171080" y="1759861"/>
            <a:ext cx="4369134" cy="3117600"/>
          </a:xfrm>
        </p:spPr>
        <p:txBody>
          <a:bodyPr/>
          <a:lstStyle/>
          <a:p>
            <a:pPr indent="-274320" algn="just">
              <a:lnSpc>
                <a:spcPct val="120000"/>
              </a:lnSpc>
              <a:buClr>
                <a:schemeClr val="accent1"/>
              </a:buClr>
            </a:pPr>
            <a:r>
              <a:rPr lang="vi-VN" sz="1800" b="1" smtClean="0">
                <a:latin typeface="+mj-lt"/>
              </a:rPr>
              <a:t>Yếu </a:t>
            </a:r>
            <a:r>
              <a:rPr lang="vi-VN" sz="1800" b="1">
                <a:latin typeface="+mj-lt"/>
              </a:rPr>
              <a:t>tố bên trong: </a:t>
            </a:r>
            <a:r>
              <a:rPr lang="vi-VN" sz="1800" smtClean="0">
                <a:latin typeface="+mj-lt"/>
              </a:rPr>
              <a:t>Gen</a:t>
            </a:r>
            <a:endParaRPr lang="en-US" sz="1800" smtClean="0">
              <a:latin typeface="+mj-lt"/>
            </a:endParaRPr>
          </a:p>
          <a:p>
            <a:pPr indent="-274320" algn="just">
              <a:lnSpc>
                <a:spcPct val="120000"/>
              </a:lnSpc>
              <a:spcBef>
                <a:spcPts val="600"/>
              </a:spcBef>
              <a:buClr>
                <a:schemeClr val="accent1"/>
              </a:buClr>
            </a:pPr>
            <a:r>
              <a:rPr lang="vi-VN" sz="1800" b="1" smtClean="0">
                <a:latin typeface="+mj-lt"/>
              </a:rPr>
              <a:t>Yếu </a:t>
            </a:r>
            <a:r>
              <a:rPr lang="vi-VN" sz="1800" b="1">
                <a:latin typeface="+mj-lt"/>
              </a:rPr>
              <a:t>tố bên ngoài</a:t>
            </a:r>
          </a:p>
          <a:p>
            <a:pPr lvl="1" indent="-274320" algn="just">
              <a:lnSpc>
                <a:spcPct val="120000"/>
              </a:lnSpc>
              <a:buClr>
                <a:schemeClr val="accent1"/>
              </a:buClr>
            </a:pPr>
            <a:r>
              <a:rPr lang="vi-VN" sz="1800" smtClean="0">
                <a:latin typeface="+mj-lt"/>
              </a:rPr>
              <a:t>Gội </a:t>
            </a:r>
            <a:r>
              <a:rPr lang="vi-VN" sz="1800">
                <a:latin typeface="+mj-lt"/>
              </a:rPr>
              <a:t>đầu quá thường xuyên, chà xát mạnh lên da </a:t>
            </a:r>
            <a:r>
              <a:rPr lang="vi-VN" sz="1800" smtClean="0">
                <a:latin typeface="+mj-lt"/>
              </a:rPr>
              <a:t>đầu</a:t>
            </a:r>
            <a:r>
              <a:rPr lang="en-US" sz="1800" smtClean="0">
                <a:latin typeface="+mj-lt"/>
              </a:rPr>
              <a:t>.</a:t>
            </a:r>
          </a:p>
          <a:p>
            <a:pPr lvl="1" indent="-274320" algn="just">
              <a:lnSpc>
                <a:spcPct val="120000"/>
              </a:lnSpc>
              <a:buClr>
                <a:schemeClr val="accent1"/>
              </a:buClr>
            </a:pPr>
            <a:r>
              <a:rPr lang="vi-VN" sz="1800" smtClean="0">
                <a:latin typeface="+mj-lt"/>
              </a:rPr>
              <a:t>Chế </a:t>
            </a:r>
            <a:r>
              <a:rPr lang="vi-VN" sz="1800">
                <a:latin typeface="+mj-lt"/>
              </a:rPr>
              <a:t>độ ăn </a:t>
            </a:r>
            <a:r>
              <a:rPr lang="vi-VN" sz="1800" smtClean="0">
                <a:latin typeface="+mj-lt"/>
              </a:rPr>
              <a:t>uống</a:t>
            </a:r>
            <a:endParaRPr lang="en-US" sz="1800" smtClean="0">
              <a:latin typeface="+mj-lt"/>
            </a:endParaRPr>
          </a:p>
          <a:p>
            <a:pPr lvl="1" indent="-274320" algn="just">
              <a:lnSpc>
                <a:spcPct val="120000"/>
              </a:lnSpc>
              <a:buClr>
                <a:schemeClr val="accent1"/>
              </a:buClr>
            </a:pPr>
            <a:r>
              <a:rPr lang="vi-VN" sz="1800" smtClean="0">
                <a:latin typeface="+mj-lt"/>
              </a:rPr>
              <a:t>Căng thẳng</a:t>
            </a:r>
            <a:endParaRPr lang="en-US" sz="1800" smtClean="0">
              <a:latin typeface="+mj-lt"/>
            </a:endParaRPr>
          </a:p>
          <a:p>
            <a:pPr lvl="1" indent="-274320" algn="just">
              <a:lnSpc>
                <a:spcPct val="120000"/>
              </a:lnSpc>
              <a:buClr>
                <a:schemeClr val="accent1"/>
              </a:buClr>
            </a:pPr>
            <a:r>
              <a:rPr lang="vi-VN" sz="1800" smtClean="0">
                <a:latin typeface="+mj-lt"/>
              </a:rPr>
              <a:t>Sản </a:t>
            </a:r>
            <a:r>
              <a:rPr lang="vi-VN" sz="1800">
                <a:latin typeface="+mj-lt"/>
              </a:rPr>
              <a:t>phẩm chăm sóc </a:t>
            </a:r>
            <a:r>
              <a:rPr lang="vi-VN" sz="1800" smtClean="0">
                <a:latin typeface="+mj-lt"/>
              </a:rPr>
              <a:t>tóc</a:t>
            </a:r>
            <a:endParaRPr lang="vi-VN" sz="1800">
              <a:latin typeface="+mj-lt"/>
            </a:endParaRPr>
          </a:p>
        </p:txBody>
      </p:sp>
    </p:spTree>
    <p:extLst>
      <p:ext uri="{BB962C8B-B14F-4D97-AF65-F5344CB8AC3E}">
        <p14:creationId xmlns:p14="http://schemas.microsoft.com/office/powerpoint/2010/main" val="25514209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799" y="542964"/>
            <a:ext cx="10814533" cy="528400"/>
          </a:xfrm>
        </p:spPr>
        <p:txBody>
          <a:bodyPr/>
          <a:lstStyle/>
          <a:p>
            <a:pPr lvl="0">
              <a:defRPr/>
            </a:pPr>
            <a:r>
              <a:rPr lang="en-US" sz="2400"/>
              <a:t>Tại sao gội đầu hàng ngày vẫn không hết tình trạng dầu?</a:t>
            </a:r>
            <a:endParaRPr lang="en-US" sz="2400" b="0" kern="1200" dirty="0">
              <a:solidFill>
                <a:prstClr val="black"/>
              </a:solidFill>
              <a:latin typeface="Arial" panose="020B0604020202020204"/>
              <a:ea typeface="#9Slide02 Noi dung dai" panose="02000000000000000000" pitchFamily="2" charset="0"/>
              <a:cs typeface="Arial"/>
              <a:sym typeface="Arial"/>
            </a:endParaRPr>
          </a:p>
        </p:txBody>
      </p:sp>
      <p:sp>
        <p:nvSpPr>
          <p:cNvPr id="3" name="Text Placeholder 2"/>
          <p:cNvSpPr>
            <a:spLocks noGrp="1"/>
          </p:cNvSpPr>
          <p:nvPr>
            <p:ph type="body" idx="1"/>
          </p:nvPr>
        </p:nvSpPr>
        <p:spPr>
          <a:xfrm>
            <a:off x="945620" y="4989891"/>
            <a:ext cx="10408180" cy="1233108"/>
          </a:xfrm>
        </p:spPr>
        <p:txBody>
          <a:bodyPr/>
          <a:lstStyle/>
          <a:p>
            <a:pPr marL="169329" indent="0" algn="just">
              <a:buNone/>
            </a:pPr>
            <a:r>
              <a:rPr lang="en-US" sz="1800" smtClean="0">
                <a:latin typeface="+mj-lt"/>
              </a:rPr>
              <a:t>Nếu </a:t>
            </a:r>
            <a:r>
              <a:rPr lang="vi-VN" sz="1800" smtClean="0">
                <a:latin typeface="+mj-lt"/>
              </a:rPr>
              <a:t>gội </a:t>
            </a:r>
            <a:r>
              <a:rPr lang="vi-VN" sz="1800">
                <a:latin typeface="+mj-lt"/>
              </a:rPr>
              <a:t>đầu thường xuyên với tần suất dày đặc có thể lấy đi lớp dầu tự nhiên và độ ẩm từ da đầu. Điều này có thể khiến tuyến bã nhờn của bạn tăng cường sản xuất dầu để bù lại phần lớp dầu tự nhiên đã mất và làm tình trạng</a:t>
            </a:r>
            <a:r>
              <a:rPr lang="vi-VN" sz="1800" b="1">
                <a:latin typeface="+mj-lt"/>
              </a:rPr>
              <a:t> tóc bết dính</a:t>
            </a:r>
            <a:r>
              <a:rPr lang="vi-VN" sz="1800">
                <a:latin typeface="+mj-lt"/>
              </a:rPr>
              <a:t> nhiều hơn.</a:t>
            </a:r>
            <a:endParaRPr lang="en-US" sz="1800">
              <a:latin typeface="+mj-lt"/>
            </a:endParaRPr>
          </a:p>
        </p:txBody>
      </p:sp>
      <p:pic>
        <p:nvPicPr>
          <p:cNvPr id="2050" name="Picture 2" descr="Top 3 dầu gội khô khắc phục tóc dầu hiệu quả cho mùa hè"/>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57092" y="1384125"/>
            <a:ext cx="5310169" cy="3098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113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799" y="542964"/>
            <a:ext cx="11364867" cy="528400"/>
          </a:xfrm>
        </p:spPr>
        <p:txBody>
          <a:bodyPr/>
          <a:lstStyle/>
          <a:p>
            <a:pPr lvl="0">
              <a:lnSpc>
                <a:spcPct val="130000"/>
              </a:lnSpc>
              <a:defRPr/>
            </a:pPr>
            <a:r>
              <a:rPr lang="en-US" sz="2800"/>
              <a:t>Da đầu dầu có gây ra tình trạng mụn da đầu không?</a:t>
            </a:r>
            <a:endParaRPr lang="en-US" sz="2800" b="0" kern="1200" dirty="0">
              <a:solidFill>
                <a:prstClr val="black"/>
              </a:solidFill>
              <a:latin typeface="Arial" panose="020B0604020202020204"/>
              <a:ea typeface="#9Slide02 Noi dung dai" panose="02000000000000000000" pitchFamily="2" charset="0"/>
              <a:cs typeface="Arial"/>
              <a:sym typeface="Arial"/>
            </a:endParaRPr>
          </a:p>
        </p:txBody>
      </p:sp>
      <p:sp>
        <p:nvSpPr>
          <p:cNvPr id="3" name="Text Placeholder 2"/>
          <p:cNvSpPr>
            <a:spLocks noGrp="1"/>
          </p:cNvSpPr>
          <p:nvPr>
            <p:ph type="body" idx="1"/>
          </p:nvPr>
        </p:nvSpPr>
        <p:spPr>
          <a:xfrm>
            <a:off x="971066" y="5315200"/>
            <a:ext cx="10670600" cy="476000"/>
          </a:xfrm>
        </p:spPr>
        <p:txBody>
          <a:bodyPr/>
          <a:lstStyle/>
          <a:p>
            <a:pPr marL="169329" indent="0" algn="ctr">
              <a:buNone/>
            </a:pPr>
            <a:r>
              <a:rPr lang="vi-VN" sz="2000" b="1" smtClean="0">
                <a:solidFill>
                  <a:srgbClr val="202124"/>
                </a:solidFill>
                <a:latin typeface="+mj-lt"/>
              </a:rPr>
              <a:t>CÓ. </a:t>
            </a:r>
            <a:r>
              <a:rPr lang="vi-VN" sz="2000" smtClean="0">
                <a:solidFill>
                  <a:srgbClr val="202124"/>
                </a:solidFill>
                <a:latin typeface="+mj-lt"/>
              </a:rPr>
              <a:t>D</a:t>
            </a:r>
            <a:r>
              <a:rPr lang="en-US" sz="2000" smtClean="0">
                <a:solidFill>
                  <a:srgbClr val="202124"/>
                </a:solidFill>
                <a:latin typeface="+mj-lt"/>
              </a:rPr>
              <a:t>a đầu dầu gây bít</a:t>
            </a:r>
            <a:r>
              <a:rPr lang="vi-VN" sz="2000" smtClean="0">
                <a:solidFill>
                  <a:srgbClr val="202124"/>
                </a:solidFill>
                <a:latin typeface="+mj-lt"/>
              </a:rPr>
              <a:t> tắc nang tóc,</a:t>
            </a:r>
            <a:r>
              <a:rPr lang="en-US" sz="2000" smtClean="0">
                <a:solidFill>
                  <a:srgbClr val="202124"/>
                </a:solidFill>
                <a:latin typeface="+mj-lt"/>
              </a:rPr>
              <a:t> gây nên mụn da đầu</a:t>
            </a:r>
            <a:r>
              <a:rPr lang="vi-VN" sz="2000" smtClean="0">
                <a:solidFill>
                  <a:srgbClr val="202124"/>
                </a:solidFill>
                <a:latin typeface="+mj-lt"/>
              </a:rPr>
              <a:t>.</a:t>
            </a:r>
            <a:endParaRPr lang="en-US" sz="2000">
              <a:latin typeface="+mj-lt"/>
            </a:endParaRPr>
          </a:p>
          <a:p>
            <a:endParaRPr lang="en-US" sz="2000">
              <a:latin typeface="+mj-lt"/>
            </a:endParaRPr>
          </a:p>
        </p:txBody>
      </p:sp>
      <p:pic>
        <p:nvPicPr>
          <p:cNvPr id="4098" name="Picture 2" descr="Nguyên nhân khiến nổi mụn da đầu? Dầu gội trị mụn da đầu nào hiệu quảHope&amp;#39;s  Relie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1508" y="1535194"/>
            <a:ext cx="5195358" cy="3460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125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799" y="542964"/>
            <a:ext cx="10103333" cy="528400"/>
          </a:xfrm>
        </p:spPr>
        <p:txBody>
          <a:bodyPr/>
          <a:lstStyle/>
          <a:p>
            <a:pPr lvl="0">
              <a:lnSpc>
                <a:spcPct val="130000"/>
              </a:lnSpc>
              <a:defRPr/>
            </a:pPr>
            <a:r>
              <a:rPr lang="en-US" sz="2400"/>
              <a:t>Lựa chọn sản phẩm phù hợp cho da đầu dầu</a:t>
            </a:r>
            <a:endParaRPr lang="en-US" sz="2400" b="0" kern="1200" dirty="0">
              <a:solidFill>
                <a:prstClr val="black"/>
              </a:solidFill>
              <a:latin typeface="Arial" panose="020B0604020202020204"/>
              <a:ea typeface="#9Slide02 Noi dung dai" panose="02000000000000000000" pitchFamily="2" charset="0"/>
              <a:cs typeface="Arial"/>
              <a:sym typeface="Arial"/>
            </a:endParaRPr>
          </a:p>
        </p:txBody>
      </p:sp>
      <p:sp>
        <p:nvSpPr>
          <p:cNvPr id="3" name="Text Placeholder 2"/>
          <p:cNvSpPr>
            <a:spLocks noGrp="1"/>
          </p:cNvSpPr>
          <p:nvPr>
            <p:ph type="body" idx="1"/>
          </p:nvPr>
        </p:nvSpPr>
        <p:spPr>
          <a:xfrm>
            <a:off x="5734864" y="2631265"/>
            <a:ext cx="4941602" cy="2533402"/>
          </a:xfrm>
        </p:spPr>
        <p:txBody>
          <a:bodyPr/>
          <a:lstStyle/>
          <a:p>
            <a:pPr algn="just">
              <a:lnSpc>
                <a:spcPct val="130000"/>
              </a:lnSpc>
              <a:buClr>
                <a:schemeClr val="accent1"/>
              </a:buClr>
            </a:pPr>
            <a:r>
              <a:rPr lang="en-US" sz="1800" smtClean="0">
                <a:latin typeface="+mj-lt"/>
              </a:rPr>
              <a:t>Lựa chọn sản phẩm có tính làm sạch cao nhưng không bào mòn quá mạnh</a:t>
            </a:r>
            <a:r>
              <a:rPr lang="vi-VN" sz="1800" smtClean="0">
                <a:latin typeface="+mj-lt"/>
              </a:rPr>
              <a:t> (</a:t>
            </a:r>
            <a:r>
              <a:rPr lang="en-US" sz="1800" i="1" smtClean="0">
                <a:latin typeface="+mj-lt"/>
              </a:rPr>
              <a:t>Nên thử và chọn ra sản phẩm phù hợp</a:t>
            </a:r>
            <a:r>
              <a:rPr lang="vi-VN" sz="1800" smtClean="0">
                <a:latin typeface="+mj-lt"/>
              </a:rPr>
              <a:t>).</a:t>
            </a:r>
            <a:endParaRPr lang="vi-VN" sz="1800">
              <a:latin typeface="+mj-lt"/>
            </a:endParaRPr>
          </a:p>
          <a:p>
            <a:pPr algn="just">
              <a:lnSpc>
                <a:spcPct val="130000"/>
              </a:lnSpc>
              <a:buClr>
                <a:schemeClr val="accent1"/>
              </a:buClr>
            </a:pPr>
            <a:r>
              <a:rPr lang="en-US" sz="1800" smtClean="0">
                <a:latin typeface="+mj-lt"/>
              </a:rPr>
              <a:t>Không nên chọn sản phẩm dưỡng tóc nhiều dầu</a:t>
            </a:r>
            <a:r>
              <a:rPr lang="vi-VN" sz="1800" smtClean="0">
                <a:latin typeface="+mj-lt"/>
              </a:rPr>
              <a:t>.</a:t>
            </a:r>
            <a:endParaRPr lang="en-US" sz="1800">
              <a:latin typeface="+mj-lt"/>
            </a:endParaRPr>
          </a:p>
          <a:p>
            <a:pPr marL="169329" indent="0" algn="just">
              <a:lnSpc>
                <a:spcPct val="130000"/>
              </a:lnSpc>
              <a:buNone/>
            </a:pPr>
            <a:endParaRPr lang="en-US" sz="1800">
              <a:latin typeface="+mj-l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0532" y="1650999"/>
            <a:ext cx="3948068" cy="3948068"/>
          </a:xfrm>
          <a:prstGeom prst="rect">
            <a:avLst/>
          </a:prstGeom>
        </p:spPr>
      </p:pic>
    </p:spTree>
    <p:extLst>
      <p:ext uri="{BB962C8B-B14F-4D97-AF65-F5344CB8AC3E}">
        <p14:creationId xmlns:p14="http://schemas.microsoft.com/office/powerpoint/2010/main" val="6138894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799" y="522312"/>
            <a:ext cx="8490211" cy="524646"/>
          </a:xfrm>
        </p:spPr>
        <p:txBody>
          <a:bodyPr/>
          <a:lstStyle/>
          <a:p>
            <a:r>
              <a:rPr lang="en-US" sz="2800"/>
              <a:t>Tóc rụng đi có mọc lại ở chỗ rụng không ?</a:t>
            </a:r>
          </a:p>
        </p:txBody>
      </p:sp>
      <p:pic>
        <p:nvPicPr>
          <p:cNvPr id="4" name="Content Placeholder 10">
            <a:extLst>
              <a:ext uri="{FF2B5EF4-FFF2-40B4-BE49-F238E27FC236}">
                <a16:creationId xmlns:a16="http://schemas.microsoft.com/office/drawing/2014/main" id="{040973B6-9CF2-4984-8E43-7AFAEFEB58B6}"/>
              </a:ext>
            </a:extLst>
          </p:cNvPr>
          <p:cNvPicPr>
            <a:picLocks noChangeAspect="1"/>
          </p:cNvPicPr>
          <p:nvPr/>
        </p:nvPicPr>
        <p:blipFill rotWithShape="1">
          <a:blip r:embed="rId2">
            <a:extLst>
              <a:ext uri="{28A0092B-C50C-407E-A947-70E740481C1C}">
                <a14:useLocalDpi xmlns:a14="http://schemas.microsoft.com/office/drawing/2010/main" val="0"/>
              </a:ext>
            </a:extLst>
          </a:blip>
          <a:srcRect b="4658"/>
          <a:stretch/>
        </p:blipFill>
        <p:spPr>
          <a:xfrm>
            <a:off x="2884532" y="1901463"/>
            <a:ext cx="6401907" cy="4523050"/>
          </a:xfrm>
          <a:prstGeom prst="rect">
            <a:avLst/>
          </a:prstGeom>
          <a:noFill/>
          <a:ln>
            <a:noFill/>
          </a:ln>
        </p:spPr>
      </p:pic>
      <p:sp>
        <p:nvSpPr>
          <p:cNvPr id="5" name="Rectangle 4"/>
          <p:cNvSpPr/>
          <p:nvPr/>
        </p:nvSpPr>
        <p:spPr>
          <a:xfrm>
            <a:off x="1038799" y="1197297"/>
            <a:ext cx="791893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Arial" panose="020B0604020202020204"/>
                <a:ea typeface="+mn-ea"/>
                <a:cs typeface="+mn-cs"/>
              </a:rPr>
              <a:t>CÓ.</a:t>
            </a:r>
            <a:r>
              <a:rPr kumimoji="0" lang="en-US" sz="1800" b="1" i="0" u="none" strike="noStrike" kern="1200" cap="none" spc="0" normalizeH="0" noProof="0" smtClean="0">
                <a:ln>
                  <a:noFill/>
                </a:ln>
                <a:solidFill>
                  <a:prstClr val="black"/>
                </a:solidFill>
                <a:effectLst/>
                <a:uLnTx/>
                <a:uFillTx/>
                <a:latin typeface="Arial" panose="020B0604020202020204"/>
                <a:ea typeface="+mn-ea"/>
                <a:cs typeface="+mn-cs"/>
              </a:rPr>
              <a:t> </a:t>
            </a:r>
            <a:r>
              <a:rPr lang="en-US" noProof="0" smtClean="0">
                <a:solidFill>
                  <a:prstClr val="black"/>
                </a:solidFill>
                <a:latin typeface="Arial" panose="020B0604020202020204"/>
              </a:rPr>
              <a:t>Tó</a:t>
            </a:r>
            <a:r>
              <a:rPr kumimoji="0" lang="en-US" sz="1800" b="0" i="0" u="none" strike="noStrike" kern="1200" cap="none" spc="0" normalizeH="0" baseline="0" noProof="0" smtClean="0">
                <a:ln>
                  <a:noFill/>
                </a:ln>
                <a:solidFill>
                  <a:prstClr val="black"/>
                </a:solidFill>
                <a:effectLst/>
                <a:uLnTx/>
                <a:uFillTx/>
                <a:latin typeface="Arial" panose="020B0604020202020204"/>
                <a:ea typeface="+mn-ea"/>
                <a:cs typeface="+mn-cs"/>
              </a:rPr>
              <a:t>c </a:t>
            </a:r>
            <a:r>
              <a:rPr kumimoji="0" lang="en-US" sz="1800" b="0" i="0" u="none" strike="noStrike" kern="1200" cap="none" spc="0" normalizeH="0" baseline="0" noProof="0">
                <a:ln>
                  <a:noFill/>
                </a:ln>
                <a:solidFill>
                  <a:prstClr val="black"/>
                </a:solidFill>
                <a:effectLst/>
                <a:uLnTx/>
                <a:uFillTx/>
                <a:latin typeface="Arial" panose="020B0604020202020204"/>
                <a:ea typeface="+mn-ea"/>
                <a:cs typeface="+mn-cs"/>
              </a:rPr>
              <a:t>rụng đi sau đó mọc lại đúng chỗ rụng</a:t>
            </a:r>
          </a:p>
        </p:txBody>
      </p:sp>
    </p:spTree>
    <p:extLst>
      <p:ext uri="{BB962C8B-B14F-4D97-AF65-F5344CB8AC3E}">
        <p14:creationId xmlns:p14="http://schemas.microsoft.com/office/powerpoint/2010/main" val="34806463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799" y="678430"/>
            <a:ext cx="9536067" cy="528400"/>
          </a:xfrm>
        </p:spPr>
        <p:txBody>
          <a:bodyPr/>
          <a:lstStyle/>
          <a:p>
            <a:pPr algn="just">
              <a:lnSpc>
                <a:spcPct val="120000"/>
              </a:lnSpc>
            </a:pPr>
            <a:r>
              <a:rPr lang="vi-VN" sz="2800"/>
              <a:t>Cấu trúc sợi tóc của mỗi người có khác nhau không? Tại sao có người sợi tóc to, có người sợi tóc nhỏ?</a:t>
            </a:r>
            <a:endParaRPr lang="en-US" sz="2800"/>
          </a:p>
        </p:txBody>
      </p:sp>
      <p:sp>
        <p:nvSpPr>
          <p:cNvPr id="5" name="Text Placeholder 2"/>
          <p:cNvSpPr>
            <a:spLocks noGrp="1"/>
          </p:cNvSpPr>
          <p:nvPr>
            <p:ph type="body" idx="1"/>
          </p:nvPr>
        </p:nvSpPr>
        <p:spPr>
          <a:xfrm>
            <a:off x="1038800" y="2004733"/>
            <a:ext cx="5980067" cy="3845600"/>
          </a:xfrm>
        </p:spPr>
        <p:txBody>
          <a:bodyPr/>
          <a:lstStyle/>
          <a:p>
            <a:pPr algn="just">
              <a:buClr>
                <a:schemeClr val="accent1"/>
              </a:buClr>
            </a:pPr>
            <a:r>
              <a:rPr lang="en-US" sz="1800" smtClean="0">
                <a:latin typeface="+mj-lt"/>
              </a:rPr>
              <a:t>Cấu trúc sợi tóc mỗi người giống nhau (gồm 3 phần: lớp biểu bì, lớp vỏ, lớp tủy nhưng có người sợi tóc to có người sợi nhỏ do lớp vỏ (lõi) tóc quyết định. </a:t>
            </a:r>
          </a:p>
          <a:p>
            <a:pPr algn="just">
              <a:buClr>
                <a:schemeClr val="accent1"/>
              </a:buClr>
            </a:pPr>
            <a:r>
              <a:rPr lang="vi-VN" sz="1800" smtClean="0">
                <a:latin typeface="+mj-lt"/>
              </a:rPr>
              <a:t>Tuỳ </a:t>
            </a:r>
            <a:r>
              <a:rPr lang="vi-VN" sz="1800">
                <a:latin typeface="+mj-lt"/>
              </a:rPr>
              <a:t>thuộc vào ảnh hưởng từ môi trường, di truyền, độ tuổi mà tỉ lệ sắc tố melanin thay </a:t>
            </a:r>
            <a:r>
              <a:rPr lang="vi-VN" sz="1800" smtClean="0">
                <a:latin typeface="+mj-lt"/>
              </a:rPr>
              <a:t>đổi</a:t>
            </a:r>
            <a:r>
              <a:rPr lang="en-US" sz="1800" smtClean="0">
                <a:latin typeface="+mj-lt"/>
              </a:rPr>
              <a:t>, độ dày của lớp vỏ này cũng khác nhau nên có người sợi tóc to. Có người sợi tóc nhỏ.</a:t>
            </a:r>
            <a:endParaRPr lang="en-US" sz="1800">
              <a:latin typeface="+mj-lt"/>
            </a:endParaRPr>
          </a:p>
        </p:txBody>
      </p:sp>
      <p:pic>
        <p:nvPicPr>
          <p:cNvPr id="1026" name="Picture 2" descr="CẤU TRÚC CỦA TÓC | Dược Phẩm Nam Thái D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6734" y="2004733"/>
            <a:ext cx="4546165" cy="3091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31143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800" y="585297"/>
            <a:ext cx="9019600" cy="528400"/>
          </a:xfrm>
        </p:spPr>
        <p:txBody>
          <a:bodyPr/>
          <a:lstStyle/>
          <a:p>
            <a:r>
              <a:rPr lang="vi-VN" sz="2800"/>
              <a:t>Màu tóc của mỗi người phụ thuộc vào yếu tố gì?</a:t>
            </a:r>
            <a:endParaRPr lang="en-US" sz="2800"/>
          </a:p>
        </p:txBody>
      </p:sp>
      <p:sp>
        <p:nvSpPr>
          <p:cNvPr id="3" name="Text Placeholder 2"/>
          <p:cNvSpPr>
            <a:spLocks noGrp="1"/>
          </p:cNvSpPr>
          <p:nvPr>
            <p:ph type="body" idx="1"/>
          </p:nvPr>
        </p:nvSpPr>
        <p:spPr>
          <a:xfrm>
            <a:off x="5851751" y="1997686"/>
            <a:ext cx="5205715" cy="2362648"/>
          </a:xfrm>
        </p:spPr>
        <p:txBody>
          <a:bodyPr/>
          <a:lstStyle/>
          <a:p>
            <a:pPr marL="169329" indent="0" algn="just">
              <a:lnSpc>
                <a:spcPct val="120000"/>
              </a:lnSpc>
              <a:spcBef>
                <a:spcPts val="300"/>
              </a:spcBef>
              <a:spcAft>
                <a:spcPts val="300"/>
              </a:spcAft>
              <a:buNone/>
            </a:pPr>
            <a:r>
              <a:rPr lang="vi-VN" sz="1800" b="1">
                <a:solidFill>
                  <a:srgbClr val="202124"/>
                </a:solidFill>
                <a:latin typeface="+mj-lt"/>
              </a:rPr>
              <a:t>Màu tóc</a:t>
            </a:r>
            <a:r>
              <a:rPr lang="vi-VN" sz="1800">
                <a:solidFill>
                  <a:srgbClr val="202124"/>
                </a:solidFill>
                <a:latin typeface="+mj-lt"/>
              </a:rPr>
              <a:t> tự nhiên là do hai loại melanin quyết định: eumelanin (</a:t>
            </a:r>
            <a:r>
              <a:rPr lang="vi-VN" sz="1800" i="1">
                <a:solidFill>
                  <a:srgbClr val="202124"/>
                </a:solidFill>
                <a:latin typeface="+mj-lt"/>
              </a:rPr>
              <a:t>sắc </a:t>
            </a:r>
            <a:r>
              <a:rPr lang="vi-VN" sz="1800" b="1" i="1">
                <a:solidFill>
                  <a:srgbClr val="202124"/>
                </a:solidFill>
                <a:latin typeface="+mj-lt"/>
              </a:rPr>
              <a:t>tố</a:t>
            </a:r>
            <a:r>
              <a:rPr lang="vi-VN" sz="1800" i="1">
                <a:solidFill>
                  <a:srgbClr val="202124"/>
                </a:solidFill>
                <a:latin typeface="+mj-lt"/>
              </a:rPr>
              <a:t> tự nhiên, có </a:t>
            </a:r>
            <a:r>
              <a:rPr lang="vi-VN" sz="1800" b="1" i="1">
                <a:solidFill>
                  <a:srgbClr val="202124"/>
                </a:solidFill>
                <a:latin typeface="+mj-lt"/>
              </a:rPr>
              <a:t>màu</a:t>
            </a:r>
            <a:r>
              <a:rPr lang="vi-VN" sz="1800" i="1">
                <a:solidFill>
                  <a:srgbClr val="202124"/>
                </a:solidFill>
                <a:latin typeface="+mj-lt"/>
              </a:rPr>
              <a:t> nâu đến đen</a:t>
            </a:r>
            <a:r>
              <a:rPr lang="vi-VN" sz="1800">
                <a:solidFill>
                  <a:srgbClr val="202124"/>
                </a:solidFill>
                <a:latin typeface="+mj-lt"/>
              </a:rPr>
              <a:t>) và pheomelanin (</a:t>
            </a:r>
            <a:r>
              <a:rPr lang="vi-VN" sz="1800" i="1">
                <a:solidFill>
                  <a:srgbClr val="202124"/>
                </a:solidFill>
                <a:latin typeface="+mj-lt"/>
              </a:rPr>
              <a:t>sắc </a:t>
            </a:r>
            <a:r>
              <a:rPr lang="vi-VN" sz="1800" b="1" i="1">
                <a:solidFill>
                  <a:srgbClr val="202124"/>
                </a:solidFill>
                <a:latin typeface="+mj-lt"/>
              </a:rPr>
              <a:t>tố</a:t>
            </a:r>
            <a:r>
              <a:rPr lang="vi-VN" sz="1800" i="1">
                <a:solidFill>
                  <a:srgbClr val="202124"/>
                </a:solidFill>
                <a:latin typeface="+mj-lt"/>
              </a:rPr>
              <a:t> đỏ</a:t>
            </a:r>
            <a:r>
              <a:rPr lang="vi-VN" sz="1800">
                <a:solidFill>
                  <a:srgbClr val="202124"/>
                </a:solidFill>
                <a:latin typeface="+mj-lt"/>
              </a:rPr>
              <a:t>). </a:t>
            </a:r>
            <a:endParaRPr lang="en-US" sz="1800" smtClean="0">
              <a:solidFill>
                <a:srgbClr val="202124"/>
              </a:solidFill>
              <a:latin typeface="+mj-lt"/>
            </a:endParaRPr>
          </a:p>
          <a:p>
            <a:pPr marL="169329" indent="0" algn="just">
              <a:lnSpc>
                <a:spcPct val="120000"/>
              </a:lnSpc>
              <a:spcBef>
                <a:spcPts val="300"/>
              </a:spcBef>
              <a:spcAft>
                <a:spcPts val="300"/>
              </a:spcAft>
              <a:buNone/>
            </a:pPr>
            <a:r>
              <a:rPr lang="vi-VN" sz="1800" smtClean="0">
                <a:solidFill>
                  <a:srgbClr val="202124"/>
                </a:solidFill>
                <a:latin typeface="+mj-lt"/>
              </a:rPr>
              <a:t>Nhìn </a:t>
            </a:r>
            <a:r>
              <a:rPr lang="vi-VN" sz="1800">
                <a:solidFill>
                  <a:srgbClr val="202124"/>
                </a:solidFill>
                <a:latin typeface="+mj-lt"/>
              </a:rPr>
              <a:t>chung, nếu càng có nhiều eumelanin thì </a:t>
            </a:r>
            <a:r>
              <a:rPr lang="vi-VN" sz="1800" b="1">
                <a:solidFill>
                  <a:srgbClr val="202124"/>
                </a:solidFill>
                <a:latin typeface="+mj-lt"/>
              </a:rPr>
              <a:t>tóc</a:t>
            </a:r>
            <a:r>
              <a:rPr lang="vi-VN" sz="1800">
                <a:solidFill>
                  <a:srgbClr val="202124"/>
                </a:solidFill>
                <a:latin typeface="+mj-lt"/>
              </a:rPr>
              <a:t> càng sẫm </a:t>
            </a:r>
            <a:r>
              <a:rPr lang="vi-VN" sz="1800" b="1">
                <a:solidFill>
                  <a:srgbClr val="202124"/>
                </a:solidFill>
                <a:latin typeface="+mj-lt"/>
              </a:rPr>
              <a:t>màu</a:t>
            </a:r>
            <a:r>
              <a:rPr lang="vi-VN" sz="1800">
                <a:solidFill>
                  <a:srgbClr val="202124"/>
                </a:solidFill>
                <a:latin typeface="+mj-lt"/>
              </a:rPr>
              <a:t> và ngược lại. Tỉ lệ melanin thay đổi theo thời gian, nên </a:t>
            </a:r>
            <a:r>
              <a:rPr lang="vi-VN" sz="1800" b="1">
                <a:solidFill>
                  <a:srgbClr val="202124"/>
                </a:solidFill>
                <a:latin typeface="+mj-lt"/>
              </a:rPr>
              <a:t>màu tóc</a:t>
            </a:r>
            <a:r>
              <a:rPr lang="vi-VN" sz="1800">
                <a:solidFill>
                  <a:srgbClr val="202124"/>
                </a:solidFill>
                <a:latin typeface="+mj-lt"/>
              </a:rPr>
              <a:t> các bạn cũng thay đổi theo tuổi</a:t>
            </a:r>
            <a:r>
              <a:rPr lang="vi-VN" sz="1800" smtClean="0">
                <a:solidFill>
                  <a:srgbClr val="202124"/>
                </a:solidFill>
                <a:latin typeface="+mj-lt"/>
              </a:rPr>
              <a:t>.</a:t>
            </a:r>
            <a:endParaRPr lang="en-US" sz="1800">
              <a:latin typeface="+mj-lt"/>
            </a:endParaRPr>
          </a:p>
        </p:txBody>
      </p:sp>
      <p:pic>
        <p:nvPicPr>
          <p:cNvPr id="4" name="Picture 3">
            <a:extLst>
              <a:ext uri="{FF2B5EF4-FFF2-40B4-BE49-F238E27FC236}">
                <a16:creationId xmlns:a16="http://schemas.microsoft.com/office/drawing/2014/main" id="{1C528043-BEF7-4614-8FC5-7D300ACC00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623" y="1716249"/>
            <a:ext cx="3998416" cy="3152084"/>
          </a:xfrm>
          <a:prstGeom prst="rect">
            <a:avLst/>
          </a:prstGeom>
        </p:spPr>
      </p:pic>
    </p:spTree>
    <p:extLst>
      <p:ext uri="{BB962C8B-B14F-4D97-AF65-F5344CB8AC3E}">
        <p14:creationId xmlns:p14="http://schemas.microsoft.com/office/powerpoint/2010/main" val="25226060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8799" y="542964"/>
            <a:ext cx="9536067" cy="528400"/>
          </a:xfrm>
        </p:spPr>
        <p:txBody>
          <a:bodyPr/>
          <a:lstStyle/>
          <a:p>
            <a:r>
              <a:rPr lang="en-US" sz="2800"/>
              <a:t>Bao nhiêu lâu thì nên làm sạch tóc (gội </a:t>
            </a:r>
            <a:r>
              <a:rPr lang="en-US" sz="2800" smtClean="0"/>
              <a:t>đầu) </a:t>
            </a:r>
            <a:r>
              <a:rPr lang="en-US" sz="2800"/>
              <a:t>1 </a:t>
            </a:r>
            <a:r>
              <a:rPr lang="en-US" sz="2800" smtClean="0"/>
              <a:t>lần?</a:t>
            </a:r>
            <a:endParaRPr lang="en-US" sz="2800"/>
          </a:p>
        </p:txBody>
      </p:sp>
      <p:pic>
        <p:nvPicPr>
          <p:cNvPr id="4" name="Content Placeholder 4">
            <a:extLst>
              <a:ext uri="{FF2B5EF4-FFF2-40B4-BE49-F238E27FC236}">
                <a16:creationId xmlns:a16="http://schemas.microsoft.com/office/drawing/2014/main" id="{72D82EF8-A367-4B4F-9246-60B9140AE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991" y="1689089"/>
            <a:ext cx="5450841" cy="3853372"/>
          </a:xfrm>
          <a:prstGeom prst="rect">
            <a:avLst/>
          </a:prstGeom>
          <a:noFill/>
          <a:ln>
            <a:noFill/>
          </a:ln>
        </p:spPr>
      </p:pic>
      <p:graphicFrame>
        <p:nvGraphicFramePr>
          <p:cNvPr id="5" name="Table 4">
            <a:extLst>
              <a:ext uri="{FF2B5EF4-FFF2-40B4-BE49-F238E27FC236}">
                <a16:creationId xmlns:a16="http://schemas.microsoft.com/office/drawing/2014/main" id="{3B4DE1A0-9ED0-4002-B0C3-BF2741F7649D}"/>
              </a:ext>
            </a:extLst>
          </p:cNvPr>
          <p:cNvGraphicFramePr>
            <a:graphicFrameLocks noGrp="1"/>
          </p:cNvGraphicFramePr>
          <p:nvPr>
            <p:extLst>
              <p:ext uri="{D42A27DB-BD31-4B8C-83A1-F6EECF244321}">
                <p14:modId xmlns:p14="http://schemas.microsoft.com/office/powerpoint/2010/main" val="3021339921"/>
              </p:ext>
            </p:extLst>
          </p:nvPr>
        </p:nvGraphicFramePr>
        <p:xfrm>
          <a:off x="6220715" y="2480732"/>
          <a:ext cx="5556418" cy="2887135"/>
        </p:xfrm>
        <a:graphic>
          <a:graphicData uri="http://schemas.openxmlformats.org/drawingml/2006/table">
            <a:tbl>
              <a:tblPr>
                <a:tableStyleId>{8A107856-5554-42FB-B03E-39F5DBC370BA}</a:tableStyleId>
              </a:tblPr>
              <a:tblGrid>
                <a:gridCol w="2356018">
                  <a:extLst>
                    <a:ext uri="{9D8B030D-6E8A-4147-A177-3AD203B41FA5}">
                      <a16:colId xmlns:a16="http://schemas.microsoft.com/office/drawing/2014/main" val="4097414432"/>
                    </a:ext>
                  </a:extLst>
                </a:gridCol>
                <a:gridCol w="3200400">
                  <a:extLst>
                    <a:ext uri="{9D8B030D-6E8A-4147-A177-3AD203B41FA5}">
                      <a16:colId xmlns:a16="http://schemas.microsoft.com/office/drawing/2014/main" val="2480354676"/>
                    </a:ext>
                  </a:extLst>
                </a:gridCol>
              </a:tblGrid>
              <a:tr h="481189">
                <a:tc>
                  <a:txBody>
                    <a:bodyPr/>
                    <a:lstStyle/>
                    <a:p>
                      <a:pPr algn="ctr"/>
                      <a:r>
                        <a:rPr lang="en-US" sz="1800" b="1" smtClean="0">
                          <a:solidFill>
                            <a:schemeClr val="dk1"/>
                          </a:solidFill>
                          <a:effectLst/>
                        </a:rPr>
                        <a:t>Phân</a:t>
                      </a:r>
                      <a:r>
                        <a:rPr lang="en-US" sz="1800" b="1" baseline="0" smtClean="0">
                          <a:solidFill>
                            <a:schemeClr val="dk1"/>
                          </a:solidFill>
                          <a:effectLst/>
                        </a:rPr>
                        <a:t> loại chất tóc</a:t>
                      </a:r>
                      <a:endParaRPr lang="en-US" sz="1800" b="1">
                        <a:solidFill>
                          <a:srgbClr val="666666"/>
                        </a:solidFill>
                        <a:effectLst/>
                      </a:endParaRPr>
                    </a:p>
                  </a:txBody>
                  <a:tcPr anchor="ctr"/>
                </a:tc>
                <a:tc>
                  <a:txBody>
                    <a:bodyPr/>
                    <a:lstStyle/>
                    <a:p>
                      <a:pPr algn="ctr"/>
                      <a:r>
                        <a:rPr lang="en-US" sz="1800" b="1" smtClean="0">
                          <a:effectLst/>
                        </a:rPr>
                        <a:t>Tần </a:t>
                      </a:r>
                      <a:r>
                        <a:rPr lang="en-US" sz="1800" b="1">
                          <a:effectLst/>
                        </a:rPr>
                        <a:t>s</a:t>
                      </a:r>
                      <a:r>
                        <a:rPr lang="en-US" sz="1800" b="1" smtClean="0">
                          <a:effectLst/>
                        </a:rPr>
                        <a:t>uất gội đầu</a:t>
                      </a:r>
                      <a:endParaRPr lang="en-US" sz="1800" b="1">
                        <a:solidFill>
                          <a:srgbClr val="666666"/>
                        </a:solidFill>
                        <a:effectLst/>
                      </a:endParaRPr>
                    </a:p>
                  </a:txBody>
                  <a:tcPr anchor="ctr"/>
                </a:tc>
                <a:extLst>
                  <a:ext uri="{0D108BD9-81ED-4DB2-BD59-A6C34878D82A}">
                    <a16:rowId xmlns:a16="http://schemas.microsoft.com/office/drawing/2014/main" val="682177755"/>
                  </a:ext>
                </a:extLst>
              </a:tr>
              <a:tr h="1202973">
                <a:tc>
                  <a:txBody>
                    <a:bodyPr/>
                    <a:lstStyle/>
                    <a:p>
                      <a:pPr marR="0" algn="l" rtl="0" eaLnBrk="1" hangingPunct="1">
                        <a:lnSpc>
                          <a:spcPct val="100000"/>
                        </a:lnSpc>
                        <a:spcBef>
                          <a:spcPts val="0"/>
                        </a:spcBef>
                        <a:spcAft>
                          <a:spcPts val="0"/>
                        </a:spcAft>
                        <a:buClr>
                          <a:srgbClr val="000000"/>
                        </a:buClr>
                        <a:buFont typeface="Arial"/>
                      </a:pPr>
                      <a:r>
                        <a:rPr lang="en-US" sz="1800" b="0" i="0" u="none" strike="noStrike" cap="none" smtClean="0">
                          <a:solidFill>
                            <a:schemeClr val="dk1"/>
                          </a:solidFill>
                          <a:effectLst/>
                          <a:latin typeface="+mn-lt"/>
                          <a:ea typeface="+mn-ea"/>
                          <a:cs typeface="+mn-cs"/>
                          <a:sym typeface="Arial"/>
                        </a:rPr>
                        <a:t>TÓC KHÔ</a:t>
                      </a:r>
                      <a:endParaRPr lang="vi-VN" sz="1800" b="0" i="0" u="none" strike="noStrike" cap="none">
                        <a:solidFill>
                          <a:schemeClr val="dk1"/>
                        </a:solidFill>
                        <a:effectLst/>
                        <a:latin typeface="+mn-lt"/>
                        <a:ea typeface="+mn-ea"/>
                        <a:cs typeface="+mn-cs"/>
                        <a:sym typeface="Arial"/>
                      </a:endParaRPr>
                    </a:p>
                  </a:txBody>
                  <a:tcPr anchor="ctr"/>
                </a:tc>
                <a:tc>
                  <a:txBody>
                    <a:bodyPr/>
                    <a:lstStyle/>
                    <a:p>
                      <a:pPr algn="ctr"/>
                      <a:r>
                        <a:rPr lang="en-US" sz="1800" smtClean="0">
                          <a:effectLst/>
                        </a:rPr>
                        <a:t>0</a:t>
                      </a:r>
                      <a:r>
                        <a:rPr lang="vi-VN" sz="1800" smtClean="0">
                          <a:effectLst/>
                        </a:rPr>
                        <a:t>1 </a:t>
                      </a:r>
                      <a:r>
                        <a:rPr lang="vi-VN" sz="1800">
                          <a:effectLst/>
                        </a:rPr>
                        <a:t>– </a:t>
                      </a:r>
                      <a:r>
                        <a:rPr lang="en-US" sz="1800" smtClean="0">
                          <a:effectLst/>
                        </a:rPr>
                        <a:t>0</a:t>
                      </a:r>
                      <a:r>
                        <a:rPr lang="vi-VN" sz="1800" smtClean="0">
                          <a:effectLst/>
                        </a:rPr>
                        <a:t>2 lần/</a:t>
                      </a:r>
                      <a:r>
                        <a:rPr lang="en-US" sz="1800" smtClean="0">
                          <a:effectLst/>
                        </a:rPr>
                        <a:t>t</a:t>
                      </a:r>
                      <a:r>
                        <a:rPr lang="vi-VN" sz="1800" smtClean="0">
                          <a:effectLst/>
                        </a:rPr>
                        <a:t>uần</a:t>
                      </a:r>
                      <a:r>
                        <a:rPr lang="vi-VN" sz="1800">
                          <a:effectLst/>
                        </a:rPr>
                        <a:t> </a:t>
                      </a:r>
                      <a:endParaRPr lang="en-US" sz="1800" smtClean="0">
                        <a:effectLst/>
                      </a:endParaRPr>
                    </a:p>
                    <a:p>
                      <a:pPr algn="ctr"/>
                      <a:r>
                        <a:rPr lang="vi-VN" sz="1800" smtClean="0">
                          <a:effectLst/>
                        </a:rPr>
                        <a:t>(</a:t>
                      </a:r>
                      <a:r>
                        <a:rPr lang="vi-VN" sz="1800" i="1">
                          <a:effectLst/>
                        </a:rPr>
                        <a:t>tương đương </a:t>
                      </a:r>
                      <a:r>
                        <a:rPr lang="en-US" sz="1800" i="1" smtClean="0">
                          <a:effectLst/>
                        </a:rPr>
                        <a:t>0</a:t>
                      </a:r>
                      <a:r>
                        <a:rPr lang="vi-VN" sz="1800" i="1" smtClean="0">
                          <a:effectLst/>
                        </a:rPr>
                        <a:t>3 </a:t>
                      </a:r>
                      <a:r>
                        <a:rPr lang="vi-VN" sz="1800" i="1">
                          <a:effectLst/>
                        </a:rPr>
                        <a:t>– </a:t>
                      </a:r>
                      <a:r>
                        <a:rPr lang="en-US" sz="1800" i="1" smtClean="0">
                          <a:effectLst/>
                        </a:rPr>
                        <a:t>0</a:t>
                      </a:r>
                      <a:r>
                        <a:rPr lang="vi-VN" sz="1800" i="1" smtClean="0">
                          <a:effectLst/>
                        </a:rPr>
                        <a:t>4 </a:t>
                      </a:r>
                      <a:r>
                        <a:rPr lang="vi-VN" sz="1800" i="1">
                          <a:effectLst/>
                        </a:rPr>
                        <a:t>ngày/ </a:t>
                      </a:r>
                      <a:r>
                        <a:rPr lang="vi-VN" sz="1800" i="1" smtClean="0">
                          <a:effectLst/>
                        </a:rPr>
                        <a:t>gội đầu 1 lần</a:t>
                      </a:r>
                      <a:r>
                        <a:rPr lang="vi-VN" sz="1800">
                          <a:effectLst/>
                        </a:rPr>
                        <a:t>)</a:t>
                      </a:r>
                      <a:endParaRPr lang="vi-VN" sz="1800">
                        <a:solidFill>
                          <a:srgbClr val="666666"/>
                        </a:solidFill>
                        <a:effectLst/>
                      </a:endParaRPr>
                    </a:p>
                  </a:txBody>
                  <a:tcPr anchor="ctr"/>
                </a:tc>
                <a:extLst>
                  <a:ext uri="{0D108BD9-81ED-4DB2-BD59-A6C34878D82A}">
                    <a16:rowId xmlns:a16="http://schemas.microsoft.com/office/drawing/2014/main" val="578004848"/>
                  </a:ext>
                </a:extLst>
              </a:tr>
              <a:tr h="1202973">
                <a:tc>
                  <a:txBody>
                    <a:bodyPr/>
                    <a:lstStyle/>
                    <a:p>
                      <a:pPr algn="l"/>
                      <a:r>
                        <a:rPr lang="en-US" sz="1800" smtClean="0">
                          <a:effectLst/>
                        </a:rPr>
                        <a:t>TÓC</a:t>
                      </a:r>
                      <a:r>
                        <a:rPr lang="en-US" sz="1800" baseline="0" smtClean="0">
                          <a:effectLst/>
                        </a:rPr>
                        <a:t> THƯỜNG</a:t>
                      </a:r>
                      <a:endParaRPr lang="vi-VN" sz="1800">
                        <a:solidFill>
                          <a:srgbClr val="666666"/>
                        </a:solidFill>
                        <a:effectLst/>
                      </a:endParaRPr>
                    </a:p>
                  </a:txBody>
                  <a:tcPr anchor="ctr"/>
                </a:tc>
                <a:tc>
                  <a:txBody>
                    <a:bodyPr/>
                    <a:lstStyle/>
                    <a:p>
                      <a:pPr algn="ctr"/>
                      <a:r>
                        <a:rPr lang="en-US" sz="1800" smtClean="0">
                          <a:effectLst/>
                        </a:rPr>
                        <a:t>0</a:t>
                      </a:r>
                      <a:r>
                        <a:rPr lang="vi-VN" sz="1800" smtClean="0">
                          <a:effectLst/>
                        </a:rPr>
                        <a:t>2 </a:t>
                      </a:r>
                      <a:r>
                        <a:rPr lang="vi-VN" sz="1800">
                          <a:effectLst/>
                        </a:rPr>
                        <a:t>– </a:t>
                      </a:r>
                      <a:r>
                        <a:rPr lang="en-US" sz="1800" smtClean="0">
                          <a:effectLst/>
                        </a:rPr>
                        <a:t>0</a:t>
                      </a:r>
                      <a:r>
                        <a:rPr lang="vi-VN" sz="1800" smtClean="0">
                          <a:effectLst/>
                        </a:rPr>
                        <a:t>4 </a:t>
                      </a:r>
                      <a:r>
                        <a:rPr lang="vi-VN" sz="1800">
                          <a:effectLst/>
                        </a:rPr>
                        <a:t>lần/tuần </a:t>
                      </a:r>
                      <a:endParaRPr lang="en-US" sz="1800" smtClean="0">
                        <a:effectLst/>
                      </a:endParaRPr>
                    </a:p>
                    <a:p>
                      <a:pPr algn="ctr"/>
                      <a:r>
                        <a:rPr lang="vi-VN" sz="1800" smtClean="0">
                          <a:effectLst/>
                        </a:rPr>
                        <a:t>(</a:t>
                      </a:r>
                      <a:r>
                        <a:rPr lang="vi-VN" sz="1800" i="1">
                          <a:effectLst/>
                        </a:rPr>
                        <a:t>tương đương </a:t>
                      </a:r>
                      <a:r>
                        <a:rPr lang="en-US" sz="1800" i="1" smtClean="0">
                          <a:effectLst/>
                        </a:rPr>
                        <a:t>0</a:t>
                      </a:r>
                      <a:r>
                        <a:rPr lang="vi-VN" sz="1800" i="1" smtClean="0">
                          <a:effectLst/>
                        </a:rPr>
                        <a:t>2 </a:t>
                      </a:r>
                      <a:r>
                        <a:rPr lang="vi-VN" sz="1800" i="1">
                          <a:effectLst/>
                        </a:rPr>
                        <a:t>– </a:t>
                      </a:r>
                      <a:r>
                        <a:rPr lang="en-US" sz="1800" i="1" smtClean="0">
                          <a:effectLst/>
                        </a:rPr>
                        <a:t>0</a:t>
                      </a:r>
                      <a:r>
                        <a:rPr lang="vi-VN" sz="1800" i="1" smtClean="0">
                          <a:effectLst/>
                        </a:rPr>
                        <a:t>4 </a:t>
                      </a:r>
                      <a:r>
                        <a:rPr lang="vi-VN" sz="1800" i="1">
                          <a:effectLst/>
                        </a:rPr>
                        <a:t>ngày/ gội đầu 1 lần</a:t>
                      </a:r>
                      <a:r>
                        <a:rPr lang="vi-VN" sz="1800">
                          <a:effectLst/>
                        </a:rPr>
                        <a:t>)</a:t>
                      </a:r>
                      <a:endParaRPr lang="vi-VN" sz="1800">
                        <a:solidFill>
                          <a:srgbClr val="666666"/>
                        </a:solidFill>
                        <a:effectLst/>
                      </a:endParaRPr>
                    </a:p>
                  </a:txBody>
                  <a:tcPr anchor="ctr"/>
                </a:tc>
                <a:extLst>
                  <a:ext uri="{0D108BD9-81ED-4DB2-BD59-A6C34878D82A}">
                    <a16:rowId xmlns:a16="http://schemas.microsoft.com/office/drawing/2014/main" val="1477506973"/>
                  </a:ext>
                </a:extLst>
              </a:tr>
            </a:tbl>
          </a:graphicData>
        </a:graphic>
      </p:graphicFrame>
      <p:sp>
        <p:nvSpPr>
          <p:cNvPr id="7" name="Text Placeholder 2"/>
          <p:cNvSpPr>
            <a:spLocks noGrp="1"/>
          </p:cNvSpPr>
          <p:nvPr>
            <p:ph type="body" idx="1"/>
          </p:nvPr>
        </p:nvSpPr>
        <p:spPr>
          <a:xfrm>
            <a:off x="6303154" y="1689089"/>
            <a:ext cx="5205715" cy="690044"/>
          </a:xfrm>
        </p:spPr>
        <p:txBody>
          <a:bodyPr/>
          <a:lstStyle/>
          <a:p>
            <a:pPr marL="0" lvl="0" indent="0" algn="ctr" eaLnBrk="0" fontAlgn="base" hangingPunct="0">
              <a:lnSpc>
                <a:spcPct val="100000"/>
              </a:lnSpc>
              <a:spcBef>
                <a:spcPct val="0"/>
              </a:spcBef>
              <a:spcAft>
                <a:spcPct val="0"/>
              </a:spcAft>
              <a:buClrTx/>
              <a:buSzTx/>
              <a:buNone/>
              <a:defRPr/>
            </a:pPr>
            <a:r>
              <a:rPr lang="en-US" altLang="en-US" sz="1800" b="1" kern="1200">
                <a:solidFill>
                  <a:srgbClr val="000000"/>
                </a:solidFill>
                <a:latin typeface="Arial" panose="020B0604020202020204" pitchFamily="34" charset="0"/>
                <a:cs typeface="Arial" panose="020B0604020202020204" pitchFamily="34" charset="0"/>
              </a:rPr>
              <a:t>Bảng Tóm Tắt tần suất gội đầu hợp lý phân loại theo “Chất Tóc” người gội.</a:t>
            </a:r>
            <a:endParaRPr lang="en-US" altLang="en-US" sz="1800" b="1" kern="1200">
              <a:solidFill>
                <a:srgbClr val="0A0A0A"/>
              </a:solidFill>
              <a:latin typeface="Lato" panose="020B0604020202020204" pitchFamily="34" charset="0"/>
            </a:endParaRPr>
          </a:p>
        </p:txBody>
      </p:sp>
    </p:spTree>
    <p:extLst>
      <p:ext uri="{BB962C8B-B14F-4D97-AF65-F5344CB8AC3E}">
        <p14:creationId xmlns:p14="http://schemas.microsoft.com/office/powerpoint/2010/main" val="4290411724"/>
      </p:ext>
    </p:extLst>
  </p:cSld>
  <p:clrMapOvr>
    <a:masterClrMapping/>
  </p:clrMapOvr>
  <p:timing>
    <p:tnLst>
      <p:par>
        <p:cTn id="1" dur="indefinite" restart="never" nodeType="tmRoot"/>
      </p:par>
    </p:tnLst>
  </p:timing>
</p:sld>
</file>

<file path=ppt/theme/theme1.xml><?xml version="1.0" encoding="utf-8"?>
<a:theme xmlns:a="http://schemas.openxmlformats.org/drawingml/2006/main" name="Dauphin templat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1296</TotalTime>
  <Words>2881</Words>
  <Application>Microsoft Office PowerPoint</Application>
  <PresentationFormat>Widescreen</PresentationFormat>
  <Paragraphs>265</Paragraphs>
  <Slides>56</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#9Slide02 Noi dung dai</vt:lpstr>
      <vt:lpstr>Arial</vt:lpstr>
      <vt:lpstr>Arial</vt:lpstr>
      <vt:lpstr>Calibri</vt:lpstr>
      <vt:lpstr>Catamaran</vt:lpstr>
      <vt:lpstr>Catamaran Thin</vt:lpstr>
      <vt:lpstr>Helvetica</vt:lpstr>
      <vt:lpstr>Lato</vt:lpstr>
      <vt:lpstr>Wingdings</vt:lpstr>
      <vt:lpstr>Dauphin template</vt:lpstr>
      <vt:lpstr>Bài 1 CẤU TRÚC VÀ CHU KỲ CỦA TÓC</vt:lpstr>
      <vt:lpstr>PowerPoint Presentation</vt:lpstr>
      <vt:lpstr>PowerPoint Presentation</vt:lpstr>
      <vt:lpstr>Tóc được cấu tạo bởi mấy phần?</vt:lpstr>
      <vt:lpstr>Tóc óng ả và suôn mượt là nhờ đâu?</vt:lpstr>
      <vt:lpstr>Tóc rụng đi có mọc lại ở chỗ rụng không ?</vt:lpstr>
      <vt:lpstr>Cấu trúc sợi tóc của mỗi người có khác nhau không? Tại sao có người sợi tóc to, có người sợi tóc nhỏ?</vt:lpstr>
      <vt:lpstr>Màu tóc của mỗi người phụ thuộc vào yếu tố gì?</vt:lpstr>
      <vt:lpstr>Bao nhiêu lâu thì nên làm sạch tóc (gội đầu) 1 lần?</vt:lpstr>
      <vt:lpstr>Cắt tóc có giúp tóc mọc nhanh hơn không?</vt:lpstr>
      <vt:lpstr>Bài 2 Những yếu tố ảnh hưởng đến mái tóc &amp; bí quyết để có một mái tóc khỏe mạnh</vt:lpstr>
      <vt:lpstr>PowerPoint Presentation</vt:lpstr>
      <vt:lpstr>Tóc bị ảnh hưởng bởi yếu tố nào (Yếu tố bên ngoài + Yếu tố bên trong)</vt:lpstr>
      <vt:lpstr>Ánh sáng mặt trời có tác động tới tóc như thế nào?</vt:lpstr>
      <vt:lpstr>Ánh sáng mặt trời có tác động tới tóc như thế nào?</vt:lpstr>
      <vt:lpstr>Bí quyết gì để tóc khỏe mạnh từ bên trong?</vt:lpstr>
      <vt:lpstr>Có những loại sản phẩm nào chăm sóc tóc.  Các bước chăm tóc đúng cách? </vt:lpstr>
      <vt:lpstr>Dầu gội</vt:lpstr>
      <vt:lpstr>Dầu xả</vt:lpstr>
      <vt:lpstr>Các bước chăm sóc tóc đúng cách</vt:lpstr>
      <vt:lpstr>Bài 3 Những vấn đề về tóc thường gặp, nguyên nhân và cách khắc phục Phần 1: Tóc gàu</vt:lpstr>
      <vt:lpstr>PowerPoint Presentation</vt:lpstr>
      <vt:lpstr>Nguyên nhân nào gây ra tóc gàu</vt:lpstr>
      <vt:lpstr>Yếu tố nào khiến tình trạng gàu ngày càng nghiêm trọng hơn</vt:lpstr>
      <vt:lpstr>Yếu tố nào khiến tình trạng gàu ngày càng nghiêm trọng hơn</vt:lpstr>
      <vt:lpstr>Gàu khác nấm da đầu như nào</vt:lpstr>
      <vt:lpstr>Gàu khác nấm da đầu như nào</vt:lpstr>
      <vt:lpstr>Gàu có lây không ?</vt:lpstr>
      <vt:lpstr>Gàu có gây nên tình trạng rụng tóc hay không?</vt:lpstr>
      <vt:lpstr>Cách chọn dầu gội đầu cho tóc gàu</vt:lpstr>
      <vt:lpstr>PowerPoint Presentation</vt:lpstr>
      <vt:lpstr>PowerPoint Presentation</vt:lpstr>
      <vt:lpstr>PowerPoint Presentation</vt:lpstr>
      <vt:lpstr>Rụng tóc như thế nào là bình thường? </vt:lpstr>
      <vt:lpstr>Rụng tóc như thế nào là bình thường? </vt:lpstr>
      <vt:lpstr>Tại sao phụ nữ sau sinh dễ rụng tóc nhiều hơn, tóc mỏng hơn?</vt:lpstr>
      <vt:lpstr>Biểu hiện của rụng tóc bệnh lý?</vt:lpstr>
      <vt:lpstr>Nguyên nhân dẫn đến rụng tóc nhiều là gì?</vt:lpstr>
      <vt:lpstr>Nguyên nhân dẫn đến rụng tóc nhiều là gì?</vt:lpstr>
      <vt:lpstr>Các cách khắc phục tình trạng rụng tóc.</vt:lpstr>
      <vt:lpstr>Bài 5 Những vấn đề về tóc thường gặp, nguyên nhân và cách khắc phục Phần 3: Tóc hư tổn khô, xơ, chẻ ngọn</vt:lpstr>
      <vt:lpstr>PowerPoint Presentation</vt:lpstr>
      <vt:lpstr>Biểu hiện tóc hư tổn</vt:lpstr>
      <vt:lpstr>Nguyên nhân khiến tóc hư tổn</vt:lpstr>
      <vt:lpstr>Nguyên nhân khiến tóc hư tổn</vt:lpstr>
      <vt:lpstr>Tại sao sau một thời gian uốn/ép/nhuộm tóc, tóc có hiện tượng bị xơ, rối ở đuôi tóc.</vt:lpstr>
      <vt:lpstr>Phục hồi tóc hư tổn như thế nào là đúng cách?</vt:lpstr>
      <vt:lpstr>Phục hồi tóc hư tổn như thế nào là đúng cách?</vt:lpstr>
      <vt:lpstr>Cách lựa chọn các sản phẩm chăm sóc tóc hư tổn</vt:lpstr>
      <vt:lpstr>Bài 6 Da đầu &amp; tóc dầu</vt:lpstr>
      <vt:lpstr>PowerPoint Presentation</vt:lpstr>
      <vt:lpstr>Nhận biệt da đầu dầu. Tóc bết có phải là do dầu da đầu không?</vt:lpstr>
      <vt:lpstr>Nguyên nhân dẫn da đầu dầu là do đâu? </vt:lpstr>
      <vt:lpstr>Tại sao gội đầu hàng ngày vẫn không hết tình trạng dầu?</vt:lpstr>
      <vt:lpstr>Da đầu dầu có gây ra tình trạng mụn da đầu không?</vt:lpstr>
      <vt:lpstr>Lựa chọn sản phẩm phù hợp cho da đầu dầu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 CẤU TRÚC VÀ CHU KỲ CỦA TÓC</dc:title>
  <dc:creator>Admin</dc:creator>
  <cp:lastModifiedBy>HLC_2021</cp:lastModifiedBy>
  <cp:revision>58</cp:revision>
  <dcterms:created xsi:type="dcterms:W3CDTF">2021-10-23T08:44:03Z</dcterms:created>
  <dcterms:modified xsi:type="dcterms:W3CDTF">2021-12-08T06:44:17Z</dcterms:modified>
</cp:coreProperties>
</file>